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1"/>
  </p:notesMasterIdLst>
  <p:handoutMasterIdLst>
    <p:handoutMasterId r:id="rId72"/>
  </p:handoutMasterIdLst>
  <p:sldIdLst>
    <p:sldId id="256" r:id="rId2"/>
    <p:sldId id="257" r:id="rId3"/>
    <p:sldId id="258" r:id="rId4"/>
    <p:sldId id="331" r:id="rId5"/>
    <p:sldId id="271" r:id="rId6"/>
    <p:sldId id="346" r:id="rId7"/>
    <p:sldId id="272" r:id="rId8"/>
    <p:sldId id="389" r:id="rId9"/>
    <p:sldId id="274" r:id="rId10"/>
    <p:sldId id="276" r:id="rId11"/>
    <p:sldId id="277" r:id="rId12"/>
    <p:sldId id="348" r:id="rId13"/>
    <p:sldId id="312" r:id="rId14"/>
    <p:sldId id="350" r:id="rId15"/>
    <p:sldId id="351" r:id="rId16"/>
    <p:sldId id="352" r:id="rId17"/>
    <p:sldId id="354" r:id="rId18"/>
    <p:sldId id="355" r:id="rId19"/>
    <p:sldId id="356" r:id="rId20"/>
    <p:sldId id="357" r:id="rId21"/>
    <p:sldId id="358" r:id="rId22"/>
    <p:sldId id="359" r:id="rId23"/>
    <p:sldId id="360" r:id="rId24"/>
    <p:sldId id="361" r:id="rId25"/>
    <p:sldId id="362" r:id="rId26"/>
    <p:sldId id="363" r:id="rId27"/>
    <p:sldId id="364" r:id="rId28"/>
    <p:sldId id="365" r:id="rId29"/>
    <p:sldId id="366" r:id="rId30"/>
    <p:sldId id="367" r:id="rId31"/>
    <p:sldId id="368" r:id="rId32"/>
    <p:sldId id="369" r:id="rId33"/>
    <p:sldId id="370" r:id="rId34"/>
    <p:sldId id="371" r:id="rId35"/>
    <p:sldId id="372" r:id="rId36"/>
    <p:sldId id="373" r:id="rId37"/>
    <p:sldId id="374" r:id="rId38"/>
    <p:sldId id="375" r:id="rId39"/>
    <p:sldId id="376" r:id="rId40"/>
    <p:sldId id="377" r:id="rId41"/>
    <p:sldId id="378" r:id="rId42"/>
    <p:sldId id="379" r:id="rId43"/>
    <p:sldId id="380" r:id="rId44"/>
    <p:sldId id="381" r:id="rId45"/>
    <p:sldId id="382" r:id="rId46"/>
    <p:sldId id="383" r:id="rId47"/>
    <p:sldId id="384" r:id="rId48"/>
    <p:sldId id="385" r:id="rId49"/>
    <p:sldId id="387" r:id="rId50"/>
    <p:sldId id="332" r:id="rId51"/>
    <p:sldId id="259" r:id="rId52"/>
    <p:sldId id="260" r:id="rId53"/>
    <p:sldId id="313" r:id="rId54"/>
    <p:sldId id="388" r:id="rId55"/>
    <p:sldId id="262" r:id="rId56"/>
    <p:sldId id="304" r:id="rId57"/>
    <p:sldId id="305" r:id="rId58"/>
    <p:sldId id="306" r:id="rId59"/>
    <p:sldId id="307" r:id="rId60"/>
    <p:sldId id="308" r:id="rId61"/>
    <p:sldId id="263" r:id="rId62"/>
    <p:sldId id="349" r:id="rId63"/>
    <p:sldId id="264" r:id="rId64"/>
    <p:sldId id="318" r:id="rId65"/>
    <p:sldId id="265" r:id="rId66"/>
    <p:sldId id="283" r:id="rId67"/>
    <p:sldId id="284" r:id="rId68"/>
    <p:sldId id="386" r:id="rId69"/>
    <p:sldId id="345" r:id="rId7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75187850-631C-4FCA-A1BC-E5320F4459BB}" type="datetimeFigureOut">
              <a:rPr lang="en-US" smtClean="0"/>
              <a:pPr/>
              <a:t>11/7/2013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CFC8866E-9DD2-48B7-8E94-3ECC13AD37CA}"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5F6DE77-D499-4909-A093-6DA726238C8E}" type="datetimeFigureOut">
              <a:rPr lang="en-US" smtClean="0"/>
              <a:pPr/>
              <a:t>11/7/2013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B9364239-136B-49F8-89AC-3F8C2771A88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9364239-136B-49F8-89AC-3F8C2771A88B}"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https://www.teachingchannel.org/videos/teaching-about-textual-evidence</a:t>
            </a:r>
            <a:endParaRPr lang="en-US" dirty="0"/>
          </a:p>
        </p:txBody>
      </p:sp>
      <p:sp>
        <p:nvSpPr>
          <p:cNvPr id="4" name="Slide Number Placeholder 3"/>
          <p:cNvSpPr>
            <a:spLocks noGrp="1"/>
          </p:cNvSpPr>
          <p:nvPr>
            <p:ph type="sldNum" sz="quarter" idx="10"/>
          </p:nvPr>
        </p:nvSpPr>
        <p:spPr/>
        <p:txBody>
          <a:bodyPr/>
          <a:lstStyle/>
          <a:p>
            <a:fld id="{B9364239-136B-49F8-89AC-3F8C2771A88B}" type="slidenum">
              <a:rPr lang="en-US" smtClean="0"/>
              <a:pPr/>
              <a:t>61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9364239-136B-49F8-89AC-3F8C2771A88B}" type="slidenum">
              <a:rPr lang="en-US" smtClean="0"/>
              <a:pPr/>
              <a:t>69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2724ADBD-FD2E-4A12-83DD-97268F2E6551}" type="datetimeFigureOut">
              <a:rPr lang="en-US" smtClean="0"/>
              <a:pPr/>
              <a:t>11/7/2013</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F879873B-DD8D-460D-B324-F7DB7B4378E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24ADBD-FD2E-4A12-83DD-97268F2E6551}" type="datetimeFigureOut">
              <a:rPr lang="en-US" smtClean="0"/>
              <a:pPr/>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79873B-DD8D-460D-B324-F7DB7B4378E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24ADBD-FD2E-4A12-83DD-97268F2E6551}" type="datetimeFigureOut">
              <a:rPr lang="en-US" smtClean="0"/>
              <a:pPr/>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79873B-DD8D-460D-B324-F7DB7B4378E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2724ADBD-FD2E-4A12-83DD-97268F2E6551}" type="datetimeFigureOut">
              <a:rPr lang="en-US" smtClean="0"/>
              <a:pPr/>
              <a:t>11/7/2013</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F879873B-DD8D-460D-B324-F7DB7B4378E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2724ADBD-FD2E-4A12-83DD-97268F2E6551}" type="datetimeFigureOut">
              <a:rPr lang="en-US" smtClean="0"/>
              <a:pPr/>
              <a:t>11/7/2013</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F879873B-DD8D-460D-B324-F7DB7B4378E5}"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2724ADBD-FD2E-4A12-83DD-97268F2E6551}" type="datetimeFigureOut">
              <a:rPr lang="en-US" smtClean="0"/>
              <a:pPr/>
              <a:t>11/7/2013</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F879873B-DD8D-460D-B324-F7DB7B4378E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2724ADBD-FD2E-4A12-83DD-97268F2E6551}" type="datetimeFigureOut">
              <a:rPr lang="en-US" smtClean="0"/>
              <a:pPr/>
              <a:t>11/7/2013</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F879873B-DD8D-460D-B324-F7DB7B4378E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724ADBD-FD2E-4A12-83DD-97268F2E6551}" type="datetimeFigureOut">
              <a:rPr lang="en-US" smtClean="0"/>
              <a:pPr/>
              <a:t>11/7/2013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79873B-DD8D-460D-B324-F7DB7B4378E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2724ADBD-FD2E-4A12-83DD-97268F2E6551}" type="datetimeFigureOut">
              <a:rPr lang="en-US" smtClean="0"/>
              <a:pPr/>
              <a:t>11/7/2013</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F879873B-DD8D-460D-B324-F7DB7B4378E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2724ADBD-FD2E-4A12-83DD-97268F2E6551}" type="datetimeFigureOut">
              <a:rPr lang="en-US" smtClean="0"/>
              <a:pPr/>
              <a:t>11/7/2013</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F879873B-DD8D-460D-B324-F7DB7B4378E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2724ADBD-FD2E-4A12-83DD-97268F2E6551}" type="datetimeFigureOut">
              <a:rPr lang="en-US" smtClean="0"/>
              <a:pPr/>
              <a:t>11/7/2013</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F879873B-DD8D-460D-B324-F7DB7B4378E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2724ADBD-FD2E-4A12-83DD-97268F2E6551}" type="datetimeFigureOut">
              <a:rPr lang="en-US" smtClean="0"/>
              <a:pPr/>
              <a:t>11/7/2013</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F879873B-DD8D-460D-B324-F7DB7B4378E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file:///\\newton\userhome\sdabbs\School%20District%20Presentations\Teacher%20Induction\DOK%20Video.mp4"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file:///\\newton\userhome\sdabbs\School%20District%20Presentations\Teacher%20Induction\Die%20Hard%20III%20-%20the%20water%20jug%20problem..mp4"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pdesas.or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pdesas.org/module/edfx/"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file:///\\newton\userhome\sdabbs\School%20District%20Presentations\Teacher%20Induction\Learning_Math_(Funny).mp4"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file:///\\newton\userhome\sdabbs\School%20District%20Presentations\Teacher%20Induction\DanMeyer_2010X-480p.mp4"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hyperlink" Target="Effective%20teaching%20of%20mathematics.docx" TargetMode="External"/><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hyperlink" Target="http://www.graniteschools.org/depart/teachinglearning/curriculuminstruction/math/Pages/MathematicsVocabulary.aspx" TargetMode="External"/><Relationship Id="rId3" Type="http://schemas.openxmlformats.org/officeDocument/2006/relationships/hyperlink" Target="http://www.parcconline.org/" TargetMode="External"/><Relationship Id="rId7" Type="http://schemas.openxmlformats.org/officeDocument/2006/relationships/hyperlink" Target="http://commoncore.americaachieves.org/" TargetMode="External"/><Relationship Id="rId2" Type="http://schemas.openxmlformats.org/officeDocument/2006/relationships/hyperlink" Target="http://www.achievethecore.org/" TargetMode="External"/><Relationship Id="rId1" Type="http://schemas.openxmlformats.org/officeDocument/2006/relationships/slideLayout" Target="../slideLayouts/slideLayout2.xml"/><Relationship Id="rId6" Type="http://schemas.openxmlformats.org/officeDocument/2006/relationships/hyperlink" Target="http://www.engageny.org/" TargetMode="External"/><Relationship Id="rId5" Type="http://schemas.openxmlformats.org/officeDocument/2006/relationships/hyperlink" Target="http://www.ascd.org/commoncore" TargetMode="External"/><Relationship Id="rId4" Type="http://schemas.openxmlformats.org/officeDocument/2006/relationships/hyperlink" Target="http://educore.ascd.org/"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Access_to_Quantitative_Analysis_Tool.pdf"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Common%20Core/PDE%20ELA/PA_CC_Standards_PreK-5_ELA.pdf" TargetMode="External"/><Relationship Id="rId2" Type="http://schemas.openxmlformats.org/officeDocument/2006/relationships/hyperlink" Target="http://www.edutopia.org/blog/common-core-in-action-narrative-writing-heather-wolpert-gawron" TargetMode="External"/><Relationship Id="rId1" Type="http://schemas.openxmlformats.org/officeDocument/2006/relationships/slideLayout" Target="../slideLayouts/slideLayout4.xml"/><Relationship Id="rId4" Type="http://schemas.openxmlformats.org/officeDocument/2006/relationships/hyperlink" Target="PACCSS%20ELA%20PreK-5%20January%202013(1).pdf" TargetMode="External"/></Relationships>
</file>

<file path=ppt/slides/_rels/slide54.xml.rels><?xml version="1.0" encoding="UTF-8" standalone="yes"?>
<Relationships xmlns="http://schemas.openxmlformats.org/package/2006/relationships"><Relationship Id="rId3" Type="http://schemas.openxmlformats.org/officeDocument/2006/relationships/hyperlink" Target="../../Common%20Core/PDE%20ELA/PA_CC_Standards_PreK-5_ELA.pdf" TargetMode="External"/><Relationship Id="rId2" Type="http://schemas.openxmlformats.org/officeDocument/2006/relationships/hyperlink" Target="PACCSS%20ELA%206-12%20January%202013.pdf" TargetMode="Externa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hyperlink" Target="Access_to_Quantitative_Analysis_Tool.pdf" TargetMode="Externa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hyperlink" Target="../../My%20Pictures/Progession85_100.pdf" TargetMode="External"/><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www.literacydesigncollaborative.org/modules/?utm_source=LDC+Think+Tank&amp;utm_campaign=d8b88f8b09-Newsletter_and_News_July-August_2013&amp;utm_medium=email&amp;utm_term=0_1e75dc9084-d8b88f8b09-39314905" TargetMode="External"/><Relationship Id="rId7" Type="http://schemas.openxmlformats.org/officeDocument/2006/relationships/hyperlink" Target="http://en.wikipedia.org/wiki/Maniac_Magee_(film)" TargetMode="External"/><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hyperlink" Target="http://en.wikipedia.org/wiki/Homelessness" TargetMode="External"/><Relationship Id="rId5" Type="http://schemas.openxmlformats.org/officeDocument/2006/relationships/hyperlink" Target="http://en.wikipedia.org/wiki/Racism" TargetMode="External"/><Relationship Id="rId4" Type="http://schemas.openxmlformats.org/officeDocument/2006/relationships/hyperlink" Target="http://en.wikipedia.org/wiki/Jerry_Spinelli" TargetMode="External"/></Relationships>
</file>

<file path=ppt/slides/_rels/slide61.xml.rels><?xml version="1.0" encoding="UTF-8" standalone="yes"?>
<Relationships xmlns="http://schemas.openxmlformats.org/package/2006/relationships"><Relationship Id="rId3" Type="http://schemas.openxmlformats.org/officeDocument/2006/relationships/hyperlink" Target="https://www.teachingchannel.org/videos/teaching-about-textual-evidenc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Richland/Kagan-consensus-reflection.doc" TargetMode="External"/><Relationship Id="rId4" Type="http://schemas.openxmlformats.org/officeDocument/2006/relationships/hyperlink" Target="../Richland/Debra-Myers-Article-child-labor.pdf" TargetMode="External"/></Relationships>
</file>

<file path=ppt/slides/_rels/slide62.xml.rels><?xml version="1.0" encoding="UTF-8" standalone="yes"?>
<Relationships xmlns="http://schemas.openxmlformats.org/package/2006/relationships"><Relationship Id="rId2" Type="http://schemas.openxmlformats.org/officeDocument/2006/relationships/hyperlink" Target="Guide%20to%20creating%20text%20dependent%20questions.docx"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hyperlink" Target="http://engageny.org/resource/common-core-in-ela-literacy-shift-5-writing-from-sources/"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AcademicVocab.pdf" TargetMode="External"/><Relationship Id="rId2" Type="http://schemas.openxmlformats.org/officeDocument/2006/relationships/hyperlink" Target="https://www.teachingchannel.org/videos/improving-student-vocabulary?fd=1" TargetMode="Externa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hyperlink" Target="http://www.portal.state.pa.us/portal/server.pt/community/state_assessment_system/20965/pennsylvania_system_of_school_assessment_(pssa)/1190526" TargetMode="Externa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PSSA/2013-14%20English%20Language%20Arts%20Preliminary%20Item%20and%20Scoring%20Sampler%20Grade%203.pdf" TargetMode="Externa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8" Type="http://schemas.openxmlformats.org/officeDocument/2006/relationships/hyperlink" Target="http://www.learninga-z.com/index.html" TargetMode="External"/><Relationship Id="rId3" Type="http://schemas.openxmlformats.org/officeDocument/2006/relationships/hyperlink" Target="http://www.parcconline.org/" TargetMode="External"/><Relationship Id="rId7" Type="http://schemas.openxmlformats.org/officeDocument/2006/relationships/hyperlink" Target="http://www.engageny.org/" TargetMode="External"/><Relationship Id="rId2" Type="http://schemas.openxmlformats.org/officeDocument/2006/relationships/hyperlink" Target="http://www.achievethecore.org/" TargetMode="External"/><Relationship Id="rId1" Type="http://schemas.openxmlformats.org/officeDocument/2006/relationships/slideLayout" Target="../slideLayouts/slideLayout2.xml"/><Relationship Id="rId6" Type="http://schemas.openxmlformats.org/officeDocument/2006/relationships/hyperlink" Target="http://www.ascd.org/commoncore" TargetMode="External"/><Relationship Id="rId5" Type="http://schemas.openxmlformats.org/officeDocument/2006/relationships/hyperlink" Target="http://educore.ascd.org/" TargetMode="External"/><Relationship Id="rId10" Type="http://schemas.openxmlformats.org/officeDocument/2006/relationships/hyperlink" Target="http://commoncore.americaachieves.org/" TargetMode="External"/><Relationship Id="rId4" Type="http://schemas.openxmlformats.org/officeDocument/2006/relationships/hyperlink" Target="http://americainclass.org/" TargetMode="External"/><Relationship Id="rId9" Type="http://schemas.openxmlformats.org/officeDocument/2006/relationships/hyperlink" Target="http://www.teachingchannel.org/" TargetMode="External"/></Relationships>
</file>

<file path=ppt/slides/_rels/slide69.xml.rels><?xml version="1.0" encoding="UTF-8" standalone="yes"?>
<Relationships xmlns="http://schemas.openxmlformats.org/package/2006/relationships"><Relationship Id="rId3" Type="http://schemas.openxmlformats.org/officeDocument/2006/relationships/hyperlink" Target="mailto:sdabbs@iu08.o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pdesas.org/Standard/PACor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iu8educatoreffectiveness.wikispaces.com/" TargetMode="External"/><Relationship Id="rId2" Type="http://schemas.openxmlformats.org/officeDocument/2006/relationships/hyperlink" Target="http://www.pdesas.org/Instruction/Frameworks" TargetMode="External"/><Relationship Id="rId1" Type="http://schemas.openxmlformats.org/officeDocument/2006/relationships/slideLayout" Target="../slideLayouts/slideLayout2.xml"/><Relationship Id="rId4" Type="http://schemas.openxmlformats.org/officeDocument/2006/relationships/hyperlink" Target="Danielson%20Framework.doc"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SAS and PA Core Standards</a:t>
            </a:r>
            <a:endParaRPr lang="en-US" dirty="0"/>
          </a:p>
        </p:txBody>
      </p:sp>
      <p:sp>
        <p:nvSpPr>
          <p:cNvPr id="3" name="Subtitle 2"/>
          <p:cNvSpPr>
            <a:spLocks noGrp="1"/>
          </p:cNvSpPr>
          <p:nvPr>
            <p:ph type="subTitle" idx="1"/>
          </p:nvPr>
        </p:nvSpPr>
        <p:spPr/>
        <p:txBody>
          <a:bodyPr/>
          <a:lstStyle/>
          <a:p>
            <a:r>
              <a:rPr lang="en-US" smtClean="0"/>
              <a:t>Appalachia Intermediate Unit 8</a:t>
            </a:r>
          </a:p>
          <a:p>
            <a:r>
              <a:rPr lang="en-US" smtClean="0"/>
              <a:t>Teacher Induction</a:t>
            </a:r>
            <a:endParaRPr lang="en-US" dirty="0"/>
          </a:p>
        </p:txBody>
      </p:sp>
      <p:sp>
        <p:nvSpPr>
          <p:cNvPr id="4" name="TextBox 3"/>
          <p:cNvSpPr txBox="1"/>
          <p:nvPr/>
        </p:nvSpPr>
        <p:spPr>
          <a:xfrm>
            <a:off x="2209800" y="5486400"/>
            <a:ext cx="6172200" cy="923330"/>
          </a:xfrm>
          <a:prstGeom prst="rect">
            <a:avLst/>
          </a:prstGeom>
          <a:noFill/>
        </p:spPr>
        <p:txBody>
          <a:bodyPr wrap="square" rtlCol="0">
            <a:spAutoFit/>
          </a:bodyPr>
          <a:lstStyle/>
          <a:p>
            <a:r>
              <a:rPr lang="en-US" dirty="0" smtClean="0"/>
              <a:t>Brenda Calhoun, Educational Technology Specialist</a:t>
            </a:r>
          </a:p>
          <a:p>
            <a:r>
              <a:rPr lang="en-US" dirty="0" smtClean="0"/>
              <a:t>Stacy Dabbs, Curriculum Specialist</a:t>
            </a:r>
          </a:p>
          <a:p>
            <a:r>
              <a:rPr lang="en-US" dirty="0" smtClean="0"/>
              <a:t>November 7, 2013</a:t>
            </a:r>
            <a:endParaRPr lang="en-US" dirty="0"/>
          </a:p>
        </p:txBody>
      </p:sp>
      <p:pic>
        <p:nvPicPr>
          <p:cNvPr id="5" name="Picture 4" descr="appalachiaIU8.jpg"/>
          <p:cNvPicPr>
            <a:picLocks noChangeAspect="1"/>
          </p:cNvPicPr>
          <p:nvPr/>
        </p:nvPicPr>
        <p:blipFill>
          <a:blip r:embed="rId2" cstate="print"/>
          <a:stretch>
            <a:fillRect/>
          </a:stretch>
        </p:blipFill>
        <p:spPr>
          <a:xfrm>
            <a:off x="609600" y="5105400"/>
            <a:ext cx="1403633" cy="1485172"/>
          </a:xfrm>
          <a:prstGeom prst="ellipse">
            <a:avLst/>
          </a:prstGeom>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 Level 2 &amp; 3</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228600" y="1676400"/>
            <a:ext cx="8717177" cy="485929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Difficulty vs. DOK</a:t>
            </a:r>
            <a:endParaRPr lang="en-US" dirty="0"/>
          </a:p>
        </p:txBody>
      </p:sp>
      <p:sp>
        <p:nvSpPr>
          <p:cNvPr id="3" name="Content Placeholder 2"/>
          <p:cNvSpPr>
            <a:spLocks noGrp="1"/>
          </p:cNvSpPr>
          <p:nvPr>
            <p:ph idx="1"/>
          </p:nvPr>
        </p:nvSpPr>
        <p:spPr/>
        <p:txBody>
          <a:bodyPr/>
          <a:lstStyle/>
          <a:p>
            <a:pPr defTabSz="642938">
              <a:spcBef>
                <a:spcPts val="0"/>
              </a:spcBef>
              <a:defRPr/>
            </a:pPr>
            <a:r>
              <a:rPr lang="en-US" altLang="ja-JP" sz="3600" dirty="0" smtClean="0">
                <a:ea typeface="ヒラギノ角ゴ ProN W3" pitchFamily="-84" charset="-128"/>
                <a:cs typeface="Calibri"/>
                <a:sym typeface="Chalkboard" pitchFamily="-84" charset="0"/>
              </a:rPr>
              <a:t>How many of you know the definition of </a:t>
            </a:r>
            <a:r>
              <a:rPr lang="en-US" altLang="ja-JP" sz="3600" i="1" dirty="0" smtClean="0">
                <a:ea typeface="ヒラギノ角ゴ ProN W3" pitchFamily="-84" charset="-128"/>
                <a:cs typeface="Calibri"/>
                <a:sym typeface="Chalkboard" pitchFamily="-84" charset="0"/>
              </a:rPr>
              <a:t>exaggerate</a:t>
            </a:r>
            <a:r>
              <a:rPr lang="en-US" altLang="ja-JP" sz="3600" dirty="0" smtClean="0">
                <a:ea typeface="ヒラギノ角ゴ ProN W3" pitchFamily="-84" charset="-128"/>
                <a:cs typeface="Calibri"/>
                <a:sym typeface="Chalkboard" pitchFamily="-84" charset="0"/>
              </a:rPr>
              <a:t>?</a:t>
            </a:r>
          </a:p>
          <a:p>
            <a:pPr lvl="1" defTabSz="642938">
              <a:spcBef>
                <a:spcPts val="0"/>
              </a:spcBef>
              <a:defRPr/>
            </a:pPr>
            <a:r>
              <a:rPr lang="en-US" altLang="ja-JP" sz="3200" dirty="0" smtClean="0">
                <a:ea typeface="ヒラギノ角ゴ ProN W3" pitchFamily="-84" charset="-128"/>
                <a:cs typeface="Calibri"/>
                <a:sym typeface="Chalkboard" pitchFamily="-84" charset="0"/>
              </a:rPr>
              <a:t>Overstate something</a:t>
            </a:r>
          </a:p>
          <a:p>
            <a:pPr lvl="1" defTabSz="642938">
              <a:spcBef>
                <a:spcPts val="0"/>
              </a:spcBef>
              <a:defRPr/>
            </a:pPr>
            <a:r>
              <a:rPr lang="en-US" altLang="ja-JP" sz="3200" dirty="0" smtClean="0">
                <a:ea typeface="ヒラギノ角ゴ ProN W3" pitchFamily="-84" charset="-128"/>
                <a:cs typeface="Calibri"/>
                <a:sym typeface="Chalkboard" pitchFamily="-84" charset="0"/>
              </a:rPr>
              <a:t>Make more noticeable </a:t>
            </a:r>
            <a:endParaRPr lang="en-US" altLang="ja-JP" sz="3200" dirty="0" smtClean="0">
              <a:ea typeface="ヒラギノ角ゴ ProN W3" pitchFamily="-84" charset="-128"/>
              <a:cs typeface="Calibri"/>
              <a:sym typeface="Chalkboard Bold" charset="0"/>
            </a:endParaRPr>
          </a:p>
          <a:p>
            <a:pPr defTabSz="642938">
              <a:spcBef>
                <a:spcPts val="0"/>
              </a:spcBef>
              <a:defRPr/>
            </a:pPr>
            <a:r>
              <a:rPr lang="en-US" altLang="ja-JP" sz="3600" dirty="0" smtClean="0">
                <a:ea typeface="ヒラギノ角ゴ ProN W3" pitchFamily="-84" charset="-128"/>
                <a:cs typeface="Calibri"/>
                <a:sym typeface="Chalkboard" pitchFamily="-84" charset="0"/>
              </a:rPr>
              <a:t>How many of you know the definition of </a:t>
            </a:r>
            <a:r>
              <a:rPr lang="en-US" altLang="ja-JP" sz="3600" i="1" dirty="0" smtClean="0">
                <a:ea typeface="ヒラギノ角ゴ ProN W3" pitchFamily="-84" charset="-128"/>
                <a:cs typeface="Calibri"/>
                <a:sym typeface="Chalkboard" pitchFamily="-84" charset="0"/>
              </a:rPr>
              <a:t>prescient</a:t>
            </a:r>
            <a:r>
              <a:rPr lang="en-US" altLang="ja-JP" sz="3600" dirty="0" smtClean="0">
                <a:ea typeface="ヒラギノ角ゴ ProN W3" pitchFamily="-84" charset="-128"/>
                <a:cs typeface="Calibri"/>
                <a:sym typeface="Chalkboard" pitchFamily="-84" charset="0"/>
              </a:rPr>
              <a:t>?</a:t>
            </a:r>
          </a:p>
          <a:p>
            <a:pPr lvl="1" defTabSz="642938">
              <a:spcBef>
                <a:spcPts val="0"/>
              </a:spcBef>
              <a:defRPr/>
            </a:pPr>
            <a:r>
              <a:rPr lang="en-US" altLang="ja-JP" sz="3200" dirty="0" smtClean="0">
                <a:ea typeface="ヒラギノ角ゴ ProN W3" pitchFamily="-84" charset="-128"/>
                <a:cs typeface="Calibri"/>
                <a:sym typeface="Chalkboard" pitchFamily="-84" charset="0"/>
              </a:rPr>
              <a:t>Knowing in advance </a:t>
            </a:r>
          </a:p>
          <a:p>
            <a:pPr>
              <a:buNone/>
            </a:pPr>
            <a:endParaRPr lang="en-US" dirty="0"/>
          </a:p>
        </p:txBody>
      </p:sp>
      <p:sp>
        <p:nvSpPr>
          <p:cNvPr id="4" name="Rectangle 3"/>
          <p:cNvSpPr/>
          <p:nvPr/>
        </p:nvSpPr>
        <p:spPr>
          <a:xfrm>
            <a:off x="1295400" y="3124200"/>
            <a:ext cx="4648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371600" y="5181600"/>
            <a:ext cx="472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Karin Hess—Webb’s DOK</a:t>
            </a:r>
            <a:endParaRPr lang="en-US" dirty="0"/>
          </a:p>
        </p:txBody>
      </p:sp>
      <p:pic>
        <p:nvPicPr>
          <p:cNvPr id="4" name="DOK Video.mp4">
            <a:hlinkClick r:id="" action="ppaction://media"/>
          </p:cNvPr>
          <p:cNvPicPr>
            <a:picLocks noGrp="1" noRot="1" noChangeAspect="1"/>
          </p:cNvPicPr>
          <p:nvPr>
            <p:ph idx="1"/>
            <a:videoFile r:link="rId1"/>
          </p:nvPr>
        </p:nvPicPr>
        <p:blipFill>
          <a:blip r:embed="rId3" cstate="print"/>
          <a:stretch>
            <a:fillRect/>
          </a:stretch>
        </p:blipFill>
        <p:spPr>
          <a:xfrm>
            <a:off x="944033" y="1447800"/>
            <a:ext cx="6908800" cy="5181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r>
              <a:rPr lang="en-US" dirty="0" smtClean="0"/>
              <a:t>Common Core Rationale</a:t>
            </a:r>
            <a:endParaRPr lang="en-US" dirty="0"/>
          </a:p>
        </p:txBody>
      </p:sp>
      <p:sp>
        <p:nvSpPr>
          <p:cNvPr id="3" name="Content Placeholder 2"/>
          <p:cNvSpPr>
            <a:spLocks noGrp="1"/>
          </p:cNvSpPr>
          <p:nvPr>
            <p:ph idx="1"/>
          </p:nvPr>
        </p:nvSpPr>
        <p:spPr>
          <a:xfrm>
            <a:off x="381000" y="1143000"/>
            <a:ext cx="8382000" cy="5410200"/>
          </a:xfrm>
        </p:spPr>
        <p:txBody>
          <a:bodyPr>
            <a:normAutofit fontScale="25000" lnSpcReduction="20000"/>
          </a:bodyPr>
          <a:lstStyle/>
          <a:p>
            <a:pPr>
              <a:defRPr/>
            </a:pPr>
            <a:r>
              <a:rPr lang="en-US" sz="8000" b="1" dirty="0" smtClean="0"/>
              <a:t>Preparation: </a:t>
            </a:r>
            <a:r>
              <a:rPr lang="en-US" sz="8000" dirty="0" smtClean="0"/>
              <a:t>The standards are college-and career-ready. They will help prepare students with the knowledge and skills they need to succeed in education and training after high school.</a:t>
            </a:r>
          </a:p>
          <a:p>
            <a:pPr>
              <a:defRPr/>
            </a:pPr>
            <a:endParaRPr lang="en-US" sz="8000" dirty="0" smtClean="0"/>
          </a:p>
          <a:p>
            <a:pPr>
              <a:defRPr/>
            </a:pPr>
            <a:r>
              <a:rPr lang="en-US" sz="8000" b="1" dirty="0" smtClean="0"/>
              <a:t>Competition: </a:t>
            </a:r>
            <a:r>
              <a:rPr lang="en-US" sz="8000" dirty="0" smtClean="0"/>
              <a:t>The standards are internationally benchmarked. Common standards will help ensure our students are globally competitive. </a:t>
            </a:r>
          </a:p>
          <a:p>
            <a:pPr>
              <a:defRPr/>
            </a:pPr>
            <a:endParaRPr lang="en-US" sz="8000" dirty="0" smtClean="0"/>
          </a:p>
          <a:p>
            <a:pPr>
              <a:defRPr/>
            </a:pPr>
            <a:r>
              <a:rPr lang="en-US" sz="8000" b="1" dirty="0" smtClean="0"/>
              <a:t>Equity: </a:t>
            </a:r>
            <a:r>
              <a:rPr lang="en-US" sz="8000" dirty="0" smtClean="0"/>
              <a:t>Expectations are consistent for all –and not dependent on a student’s zip code.</a:t>
            </a:r>
          </a:p>
          <a:p>
            <a:pPr>
              <a:defRPr/>
            </a:pPr>
            <a:endParaRPr lang="en-US" sz="8000" dirty="0" smtClean="0"/>
          </a:p>
          <a:p>
            <a:pPr>
              <a:defRPr/>
            </a:pPr>
            <a:r>
              <a:rPr lang="en-US" sz="8000" b="1" dirty="0" smtClean="0"/>
              <a:t>Clarity: </a:t>
            </a:r>
            <a:r>
              <a:rPr lang="en-US" sz="8000" dirty="0" smtClean="0"/>
              <a:t>The standards are focused, coherent, and clear. Clearer standards help students (and parents and teachers) understand what is expected of them.</a:t>
            </a:r>
          </a:p>
          <a:p>
            <a:pPr>
              <a:defRPr/>
            </a:pPr>
            <a:endParaRPr lang="en-US" sz="8000" dirty="0" smtClean="0"/>
          </a:p>
          <a:p>
            <a:pPr>
              <a:defRPr/>
            </a:pPr>
            <a:r>
              <a:rPr lang="en-US" sz="8000" b="1" dirty="0" smtClean="0"/>
              <a:t>Collaboration: </a:t>
            </a:r>
            <a:r>
              <a:rPr lang="en-US" sz="8000" dirty="0" smtClean="0"/>
              <a:t>The standards create a foundation to work collaboratively across states and districts, pooling resources and expertise, to create curricular tools, professional development, common assessments and other materials. </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Core Math</a:t>
            </a:r>
            <a:endParaRPr lang="en-US" dirty="0"/>
          </a:p>
        </p:txBody>
      </p:sp>
      <p:sp>
        <p:nvSpPr>
          <p:cNvPr id="3" name="Text Placeholder 2"/>
          <p:cNvSpPr>
            <a:spLocks noGrp="1"/>
          </p:cNvSpPr>
          <p:nvPr>
            <p:ph type="body" idx="1"/>
          </p:nvPr>
        </p:nvSpPr>
        <p:spPr>
          <a:xfrm>
            <a:off x="381000" y="1633536"/>
            <a:ext cx="4953000" cy="2286000"/>
          </a:xfrm>
        </p:spPr>
        <p:txBody>
          <a:bodyPr/>
          <a:lstStyle/>
          <a:p>
            <a:r>
              <a:rPr lang="en-US" dirty="0" smtClean="0"/>
              <a:t>Standards of Mathematical Practice</a:t>
            </a:r>
          </a:p>
          <a:p>
            <a:r>
              <a:rPr lang="en-US" dirty="0" smtClean="0"/>
              <a:t>6 Instructional Shifts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Water Jug Problem</a:t>
            </a:r>
            <a:endParaRPr lang="en-US" dirty="0"/>
          </a:p>
        </p:txBody>
      </p:sp>
      <p:sp>
        <p:nvSpPr>
          <p:cNvPr id="3" name="Content Placeholder 2"/>
          <p:cNvSpPr>
            <a:spLocks noGrp="1"/>
          </p:cNvSpPr>
          <p:nvPr>
            <p:ph idx="1"/>
          </p:nvPr>
        </p:nvSpPr>
        <p:spPr>
          <a:xfrm>
            <a:off x="457200" y="1524000"/>
            <a:ext cx="8229600" cy="4930808"/>
          </a:xfrm>
        </p:spPr>
        <p:txBody>
          <a:bodyPr/>
          <a:lstStyle/>
          <a:p>
            <a:r>
              <a:rPr lang="en-US" dirty="0" smtClean="0"/>
              <a:t>You have a 3 gallon and a 5 gallon water jug. You need </a:t>
            </a:r>
            <a:r>
              <a:rPr lang="en-US" dirty="0" smtClean="0">
                <a:solidFill>
                  <a:schemeClr val="accent2">
                    <a:lumMod val="40000"/>
                    <a:lumOff val="60000"/>
                  </a:schemeClr>
                </a:solidFill>
              </a:rPr>
              <a:t>exactly</a:t>
            </a:r>
            <a:r>
              <a:rPr lang="en-US" dirty="0" smtClean="0"/>
              <a:t> 4 gallons of water.  How is this possible?</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Water Jug Problem</a:t>
            </a:r>
            <a:br>
              <a:rPr lang="en-US" dirty="0" smtClean="0"/>
            </a:br>
            <a:r>
              <a:rPr lang="en-US" sz="1600" dirty="0" smtClean="0"/>
              <a:t>http://www.math.harvard.edu/~knill/mathmovies/index.html</a:t>
            </a:r>
            <a:endParaRPr lang="en-US" sz="1600" dirty="0"/>
          </a:p>
        </p:txBody>
      </p:sp>
      <p:pic>
        <p:nvPicPr>
          <p:cNvPr id="8" name="Die Hard III - the water jug problem..mp4">
            <a:hlinkClick r:id="" action="ppaction://media"/>
          </p:cNvPr>
          <p:cNvPicPr>
            <a:picLocks noGrp="1" noRot="1" noChangeAspect="1"/>
          </p:cNvPicPr>
          <p:nvPr>
            <p:ph idx="1"/>
            <a:videoFile r:link="rId1"/>
          </p:nvPr>
        </p:nvPicPr>
        <p:blipFill>
          <a:blip r:embed="rId3" cstate="print"/>
          <a:stretch>
            <a:fillRect/>
          </a:stretch>
        </p:blipFill>
        <p:spPr>
          <a:xfrm>
            <a:off x="1066801" y="1539876"/>
            <a:ext cx="7090832" cy="5318124"/>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p:cTn id="7" fill="hold" display="0">
                  <p:stCondLst>
                    <p:cond delay="indefinite"/>
                  </p:stCondLst>
                  <p:endCondLst>
                    <p:cond evt="onNext" delay="0">
                      <p:tgtEl>
                        <p:sldTgt/>
                      </p:tgtEl>
                    </p:cond>
                    <p:cond evt="onPrev" delay="0">
                      <p:tgtEl>
                        <p:sldTgt/>
                      </p:tgtEl>
                    </p:cond>
                  </p:endCondLst>
                </p:cTn>
                <p:tgtEl>
                  <p:spTgt spid="8"/>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 of Mathematical Practice </a:t>
            </a:r>
            <a:endParaRPr lang="en-US" dirty="0"/>
          </a:p>
        </p:txBody>
      </p:sp>
      <p:sp>
        <p:nvSpPr>
          <p:cNvPr id="3" name="Content Placeholder 2"/>
          <p:cNvSpPr>
            <a:spLocks noGrp="1"/>
          </p:cNvSpPr>
          <p:nvPr>
            <p:ph idx="1"/>
          </p:nvPr>
        </p:nvSpPr>
        <p:spPr>
          <a:xfrm>
            <a:off x="609600" y="1676400"/>
            <a:ext cx="8077200" cy="4778408"/>
          </a:xfrm>
        </p:spPr>
        <p:txBody>
          <a:bodyPr>
            <a:normAutofit fontScale="92500" lnSpcReduction="10000"/>
          </a:bodyPr>
          <a:lstStyle/>
          <a:p>
            <a:pPr marL="457200" indent="-457200">
              <a:lnSpc>
                <a:spcPct val="90000"/>
              </a:lnSpc>
              <a:buFontTx/>
              <a:buNone/>
              <a:tabLst>
                <a:tab pos="396875" algn="l"/>
              </a:tabLst>
            </a:pPr>
            <a:r>
              <a:rPr lang="en-US" sz="3200" dirty="0" smtClean="0">
                <a:cs typeface="Arial" pitchFamily="34" charset="0"/>
              </a:rPr>
              <a:t>1.	Make sense of complex problems and persevere in solving them.</a:t>
            </a:r>
          </a:p>
          <a:p>
            <a:pPr marL="457200" indent="-457200">
              <a:lnSpc>
                <a:spcPct val="90000"/>
              </a:lnSpc>
              <a:buFontTx/>
              <a:buNone/>
              <a:tabLst>
                <a:tab pos="396875" algn="l"/>
              </a:tabLst>
            </a:pPr>
            <a:r>
              <a:rPr lang="en-US" sz="3200" dirty="0" smtClean="0">
                <a:cs typeface="Arial" pitchFamily="34" charset="0"/>
              </a:rPr>
              <a:t>2. 	Reason abstractly and quantitatively.</a:t>
            </a:r>
          </a:p>
          <a:p>
            <a:pPr marL="457200" indent="-457200">
              <a:lnSpc>
                <a:spcPct val="90000"/>
              </a:lnSpc>
              <a:buFontTx/>
              <a:buNone/>
              <a:tabLst>
                <a:tab pos="396875" algn="l"/>
              </a:tabLst>
            </a:pPr>
            <a:r>
              <a:rPr lang="en-US" sz="3200" dirty="0" smtClean="0">
                <a:cs typeface="Arial" pitchFamily="34" charset="0"/>
              </a:rPr>
              <a:t>3. 	Construct viable arguments and critique the reasoning of others.</a:t>
            </a:r>
          </a:p>
          <a:p>
            <a:pPr marL="457200" indent="-457200">
              <a:lnSpc>
                <a:spcPct val="90000"/>
              </a:lnSpc>
              <a:buFontTx/>
              <a:buNone/>
              <a:tabLst>
                <a:tab pos="396875" algn="l"/>
              </a:tabLst>
            </a:pPr>
            <a:r>
              <a:rPr lang="en-US" sz="3200" dirty="0" smtClean="0">
                <a:cs typeface="Arial" pitchFamily="34" charset="0"/>
              </a:rPr>
              <a:t>4. 	Model with mathematics.</a:t>
            </a:r>
          </a:p>
          <a:p>
            <a:pPr marL="457200" indent="-457200">
              <a:lnSpc>
                <a:spcPct val="90000"/>
              </a:lnSpc>
              <a:buFontTx/>
              <a:buNone/>
              <a:tabLst>
                <a:tab pos="396875" algn="l"/>
              </a:tabLst>
            </a:pPr>
            <a:r>
              <a:rPr lang="en-US" sz="3200" dirty="0" smtClean="0">
                <a:cs typeface="Arial" pitchFamily="34" charset="0"/>
              </a:rPr>
              <a:t>5. 	Use appropriate tools strategically.</a:t>
            </a:r>
          </a:p>
          <a:p>
            <a:pPr marL="457200" indent="-457200">
              <a:lnSpc>
                <a:spcPct val="90000"/>
              </a:lnSpc>
              <a:buFontTx/>
              <a:buNone/>
              <a:tabLst>
                <a:tab pos="396875" algn="l"/>
              </a:tabLst>
            </a:pPr>
            <a:r>
              <a:rPr lang="en-US" sz="3200" dirty="0" smtClean="0">
                <a:cs typeface="Arial" pitchFamily="34" charset="0"/>
              </a:rPr>
              <a:t>6. 	Attend to precision.</a:t>
            </a:r>
          </a:p>
          <a:p>
            <a:pPr marL="457200" indent="-457200">
              <a:lnSpc>
                <a:spcPct val="90000"/>
              </a:lnSpc>
              <a:buFontTx/>
              <a:buNone/>
              <a:tabLst>
                <a:tab pos="396875" algn="l"/>
              </a:tabLst>
            </a:pPr>
            <a:r>
              <a:rPr lang="en-US" sz="3200" dirty="0" smtClean="0">
                <a:cs typeface="Arial" pitchFamily="34" charset="0"/>
              </a:rPr>
              <a:t>7. 	Look for and make use of structure.</a:t>
            </a:r>
          </a:p>
          <a:p>
            <a:pPr marL="457200" indent="-457200">
              <a:lnSpc>
                <a:spcPct val="90000"/>
              </a:lnSpc>
              <a:buFontTx/>
              <a:buNone/>
              <a:tabLst>
                <a:tab pos="396875" algn="l"/>
              </a:tabLst>
            </a:pPr>
            <a:r>
              <a:rPr lang="en-US" sz="3200" dirty="0" smtClean="0">
                <a:cs typeface="Arial" pitchFamily="34" charset="0"/>
              </a:rPr>
              <a:t>8. 	Look for and express regularity in repeated reasoning.</a:t>
            </a:r>
            <a:endParaRPr lang="en-US" sz="3200" b="1" dirty="0" smtClean="0">
              <a:cs typeface="Arial" pitchFamily="34" charset="0"/>
            </a:endParaRP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Grouping SMP</a:t>
            </a:r>
            <a:endParaRPr lang="en-US" dirty="0"/>
          </a:p>
        </p:txBody>
      </p:sp>
      <p:pic>
        <p:nvPicPr>
          <p:cNvPr id="4" name="Picture 4" descr="math practices.png"/>
          <p:cNvPicPr>
            <a:picLocks noGrp="1" noChangeAspect="1"/>
          </p:cNvPicPr>
          <p:nvPr>
            <p:ph idx="1"/>
          </p:nvPr>
        </p:nvPicPr>
        <p:blipFill>
          <a:blip r:embed="rId2" cstate="print"/>
          <a:srcRect/>
          <a:stretch>
            <a:fillRect/>
          </a:stretch>
        </p:blipFill>
        <p:spPr bwMode="auto">
          <a:xfrm>
            <a:off x="533400" y="1524000"/>
            <a:ext cx="8131528" cy="50456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Mathematical Rigor</a:t>
            </a:r>
            <a:endParaRPr lang="en-US" dirty="0"/>
          </a:p>
        </p:txBody>
      </p:sp>
      <p:graphicFrame>
        <p:nvGraphicFramePr>
          <p:cNvPr id="4" name="Content Placeholder 3"/>
          <p:cNvGraphicFramePr>
            <a:graphicFrameLocks noGrp="1"/>
          </p:cNvGraphicFramePr>
          <p:nvPr>
            <p:ph idx="1"/>
          </p:nvPr>
        </p:nvGraphicFramePr>
        <p:xfrm>
          <a:off x="457200" y="1600200"/>
          <a:ext cx="8229600" cy="5128895"/>
        </p:xfrm>
        <a:graphic>
          <a:graphicData uri="http://schemas.openxmlformats.org/drawingml/2006/table">
            <a:tbl>
              <a:tblPr firstRow="1" bandRow="1">
                <a:tableStyleId>{5C22544A-7EE6-4342-B048-85BDC9FD1C3A}</a:tableStyleId>
              </a:tblPr>
              <a:tblGrid>
                <a:gridCol w="4114800"/>
                <a:gridCol w="4114800"/>
              </a:tblGrid>
              <a:tr h="548372">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2800" dirty="0" smtClean="0">
                          <a:latin typeface="Calibri" pitchFamily="34" charset="0"/>
                        </a:rPr>
                        <a:t>Rigor Is</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2800" dirty="0" smtClean="0">
                          <a:latin typeface="Calibri" pitchFamily="34" charset="0"/>
                        </a:rPr>
                        <a:t>Rigor Is Not</a:t>
                      </a:r>
                    </a:p>
                  </a:txBody>
                  <a:tcPr/>
                </a:tc>
              </a:tr>
              <a:tr h="4580523">
                <a:tc>
                  <a:txBody>
                    <a:bodyPr/>
                    <a:lstStyle/>
                    <a:p>
                      <a:pPr marL="635000" lvl="1" indent="-396875" defTabSz="238125">
                        <a:spcBef>
                          <a:spcPts val="0"/>
                        </a:spcBef>
                        <a:buFont typeface="Courier New"/>
                        <a:buChar char="o"/>
                      </a:pPr>
                      <a:r>
                        <a:rPr lang="en-US" sz="2000" dirty="0" smtClean="0">
                          <a:latin typeface="Calibri" pitchFamily="34" charset="0"/>
                        </a:rPr>
                        <a:t>approaching mathematics with a </a:t>
                      </a:r>
                      <a:r>
                        <a:rPr lang="en-US" sz="2000" u="none" dirty="0" smtClean="0">
                          <a:latin typeface="Calibri" pitchFamily="34" charset="0"/>
                        </a:rPr>
                        <a:t>disposition</a:t>
                      </a:r>
                      <a:r>
                        <a:rPr lang="en-US" sz="2000" u="none" baseline="0" dirty="0" smtClean="0">
                          <a:latin typeface="Calibri" pitchFamily="34" charset="0"/>
                        </a:rPr>
                        <a:t> </a:t>
                      </a:r>
                      <a:r>
                        <a:rPr lang="en-US" sz="2000" u="none" dirty="0" smtClean="0">
                          <a:latin typeface="Calibri" pitchFamily="34" charset="0"/>
                        </a:rPr>
                        <a:t>to</a:t>
                      </a:r>
                      <a:r>
                        <a:rPr lang="en-US" sz="2000" dirty="0" smtClean="0">
                          <a:latin typeface="Calibri" pitchFamily="34" charset="0"/>
                        </a:rPr>
                        <a:t> accept challenge and apply effort</a:t>
                      </a:r>
                    </a:p>
                    <a:p>
                      <a:pPr marL="635000" lvl="1" indent="-396875" defTabSz="238125">
                        <a:buFont typeface="Courier New"/>
                        <a:buChar char="o"/>
                      </a:pPr>
                      <a:r>
                        <a:rPr lang="en-US" sz="2000" dirty="0" smtClean="0">
                          <a:latin typeface="Calibri" pitchFamily="34" charset="0"/>
                        </a:rPr>
                        <a:t>engaging in mathematical work that promotes deep knowledge of content, analytical reasoning, and use of appropriate tools </a:t>
                      </a:r>
                    </a:p>
                    <a:p>
                      <a:pPr marL="635000" lvl="1" indent="-396875" defTabSz="238125">
                        <a:buFont typeface="Courier New"/>
                        <a:buChar char="o"/>
                      </a:pPr>
                      <a:r>
                        <a:rPr lang="en-US" sz="2000" dirty="0" smtClean="0">
                          <a:latin typeface="Calibri" pitchFamily="34" charset="0"/>
                        </a:rPr>
                        <a:t>emerging fluent in the language of mathematics, proficient with the tools of mathematics, and being empowered as mathematical thinkers</a:t>
                      </a:r>
                    </a:p>
                    <a:p>
                      <a:endParaRPr lang="en-US" dirty="0"/>
                    </a:p>
                  </a:txBody>
                  <a:tcPr/>
                </a:tc>
                <a:tc>
                  <a:txBody>
                    <a:bodyPr/>
                    <a:lstStyle/>
                    <a:p>
                      <a:pPr marL="457200" indent="-457200">
                        <a:spcBef>
                          <a:spcPts val="1200"/>
                        </a:spcBef>
                        <a:buFont typeface="Courier New"/>
                        <a:buChar char="o"/>
                      </a:pPr>
                      <a:r>
                        <a:rPr lang="en-US" sz="1800" dirty="0" smtClean="0">
                          <a:solidFill>
                            <a:schemeClr val="bg1"/>
                          </a:solidFill>
                          <a:latin typeface="Calibri" pitchFamily="34" charset="0"/>
                        </a:rPr>
                        <a:t>“difficult,” as in “AP calculus is rigorous.”</a:t>
                      </a:r>
                    </a:p>
                    <a:p>
                      <a:pPr marL="457200" indent="-457200">
                        <a:spcBef>
                          <a:spcPts val="1200"/>
                        </a:spcBef>
                        <a:buFont typeface="Courier New"/>
                        <a:buChar char="o"/>
                      </a:pPr>
                      <a:r>
                        <a:rPr lang="en-US" sz="1800" dirty="0" smtClean="0">
                          <a:solidFill>
                            <a:schemeClr val="bg1"/>
                          </a:solidFill>
                          <a:latin typeface="Calibri" pitchFamily="34" charset="0"/>
                        </a:rPr>
                        <a:t>enrichment activities for advanced students</a:t>
                      </a:r>
                    </a:p>
                    <a:p>
                      <a:pPr marL="457200" indent="-457200">
                        <a:spcBef>
                          <a:spcPts val="1200"/>
                        </a:spcBef>
                        <a:buFont typeface="Courier New"/>
                        <a:buChar char="o"/>
                      </a:pPr>
                      <a:r>
                        <a:rPr lang="en-US" sz="1800" dirty="0" smtClean="0">
                          <a:solidFill>
                            <a:schemeClr val="bg1"/>
                          </a:solidFill>
                          <a:latin typeface="Calibri" pitchFamily="34" charset="0"/>
                        </a:rPr>
                        <a:t>Problem Solving Friday’s</a:t>
                      </a:r>
                    </a:p>
                    <a:p>
                      <a:pPr marL="457200" indent="-457200">
                        <a:spcBef>
                          <a:spcPts val="1200"/>
                        </a:spcBef>
                        <a:buFont typeface="Courier New"/>
                        <a:buChar char="o"/>
                      </a:pPr>
                      <a:r>
                        <a:rPr lang="en-US" sz="1800" dirty="0" smtClean="0">
                          <a:solidFill>
                            <a:schemeClr val="bg1"/>
                          </a:solidFill>
                          <a:latin typeface="Calibri" pitchFamily="34" charset="0"/>
                        </a:rPr>
                        <a:t>Adding two word problems to the end of a worksheet</a:t>
                      </a:r>
                    </a:p>
                    <a:p>
                      <a:pPr marL="457200" indent="-457200">
                        <a:spcBef>
                          <a:spcPts val="1200"/>
                        </a:spcBef>
                        <a:buFont typeface="Courier New"/>
                        <a:buChar char="o"/>
                      </a:pPr>
                      <a:r>
                        <a:rPr lang="en-US" sz="1800" dirty="0" smtClean="0">
                          <a:solidFill>
                            <a:schemeClr val="bg1"/>
                          </a:solidFill>
                          <a:latin typeface="Calibri" pitchFamily="34" charset="0"/>
                        </a:rPr>
                        <a:t>adding more numbers to a problem</a:t>
                      </a:r>
                    </a:p>
                    <a:p>
                      <a:endParaRPr lang="en-US" dirty="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SAS Portal</a:t>
            </a:r>
            <a:endParaRPr lang="en-US" dirty="0"/>
          </a:p>
        </p:txBody>
      </p:sp>
      <p:pic>
        <p:nvPicPr>
          <p:cNvPr id="6" name="Content Placeholder 5" descr="SAS_ScreenShot.png">
            <a:hlinkClick r:id="rId3"/>
          </p:cNvPr>
          <p:cNvPicPr>
            <a:picLocks noGrp="1" noChangeAspect="1"/>
          </p:cNvPicPr>
          <p:nvPr>
            <p:ph idx="1"/>
          </p:nvPr>
        </p:nvPicPr>
        <p:blipFill>
          <a:blip r:embed="rId4" cstate="print"/>
          <a:srcRect l="14077" r="14585" b="10209"/>
          <a:stretch>
            <a:fillRect/>
          </a:stretch>
        </p:blipFill>
        <p:spPr>
          <a:xfrm>
            <a:off x="533400" y="1447800"/>
            <a:ext cx="6877373" cy="5410200"/>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7"/>
          <p:cNvPicPr>
            <a:picLocks noChangeAspect="1" noChangeArrowheads="1"/>
          </p:cNvPicPr>
          <p:nvPr/>
        </p:nvPicPr>
        <p:blipFill>
          <a:blip r:embed="rId2" cstate="print"/>
          <a:srcRect/>
          <a:stretch>
            <a:fillRect/>
          </a:stretch>
        </p:blipFill>
        <p:spPr bwMode="auto">
          <a:xfrm>
            <a:off x="7010400" y="152400"/>
            <a:ext cx="1754188" cy="1085850"/>
          </a:xfrm>
          <a:prstGeom prst="rect">
            <a:avLst/>
          </a:prstGeom>
          <a:noFill/>
        </p:spPr>
      </p:pic>
      <p:grpSp>
        <p:nvGrpSpPr>
          <p:cNvPr id="8" name="Group 9"/>
          <p:cNvGrpSpPr/>
          <p:nvPr/>
        </p:nvGrpSpPr>
        <p:grpSpPr>
          <a:xfrm>
            <a:off x="1143000" y="1828800"/>
            <a:ext cx="7620000" cy="1436132"/>
            <a:chOff x="1143000" y="2362200"/>
            <a:chExt cx="7620000" cy="1436132"/>
          </a:xfrm>
        </p:grpSpPr>
        <p:pic>
          <p:nvPicPr>
            <p:cNvPr id="5" name="Picture 4"/>
            <p:cNvPicPr>
              <a:picLocks noChangeAspect="1" noChangeArrowheads="1"/>
            </p:cNvPicPr>
            <p:nvPr/>
          </p:nvPicPr>
          <p:blipFill>
            <a:blip r:embed="rId3" cstate="print"/>
            <a:srcRect/>
            <a:stretch>
              <a:fillRect/>
            </a:stretch>
          </p:blipFill>
          <p:spPr bwMode="auto">
            <a:xfrm>
              <a:off x="1295400" y="2362200"/>
              <a:ext cx="3962400" cy="1012825"/>
            </a:xfrm>
            <a:prstGeom prst="rect">
              <a:avLst/>
            </a:prstGeom>
            <a:noFill/>
          </p:spPr>
        </p:pic>
        <p:sp>
          <p:nvSpPr>
            <p:cNvPr id="6" name="Rectangle 5"/>
            <p:cNvSpPr/>
            <p:nvPr/>
          </p:nvSpPr>
          <p:spPr>
            <a:xfrm>
              <a:off x="1143000" y="3429000"/>
              <a:ext cx="7620000" cy="369332"/>
            </a:xfrm>
            <a:prstGeom prst="rect">
              <a:avLst/>
            </a:prstGeom>
          </p:spPr>
          <p:txBody>
            <a:bodyPr wrap="square">
              <a:spAutoFit/>
            </a:bodyPr>
            <a:lstStyle/>
            <a:p>
              <a:r>
                <a:rPr lang="en-US" b="1" dirty="0" smtClean="0"/>
                <a:t>Pattern #1   Pattern #2     Pattern #3          Pattern #4</a:t>
              </a:r>
              <a:r>
                <a:rPr lang="en-US" dirty="0" smtClean="0"/>
                <a:t> </a:t>
              </a:r>
              <a:endParaRPr lang="en-US" dirty="0"/>
            </a:p>
          </p:txBody>
        </p:sp>
        <p:sp>
          <p:nvSpPr>
            <p:cNvPr id="7" name="Rectangle 6"/>
            <p:cNvSpPr/>
            <p:nvPr/>
          </p:nvSpPr>
          <p:spPr>
            <a:xfrm>
              <a:off x="5257800" y="2362200"/>
              <a:ext cx="2133600" cy="990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a:off x="5257800" y="3352800"/>
              <a:ext cx="2133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457200" y="152400"/>
            <a:ext cx="8229600" cy="1399032"/>
          </a:xfrm>
        </p:spPr>
        <p:txBody>
          <a:bodyPr/>
          <a:lstStyle/>
          <a:p>
            <a:r>
              <a:rPr lang="en-US" dirty="0" smtClean="0"/>
              <a:t>Buttons Task</a:t>
            </a:r>
            <a:endParaRPr lang="en-US" dirty="0"/>
          </a:p>
        </p:txBody>
      </p:sp>
      <p:sp>
        <p:nvSpPr>
          <p:cNvPr id="3" name="Content Placeholder 2"/>
          <p:cNvSpPr>
            <a:spLocks noGrp="1"/>
          </p:cNvSpPr>
          <p:nvPr>
            <p:ph idx="1"/>
          </p:nvPr>
        </p:nvSpPr>
        <p:spPr>
          <a:xfrm>
            <a:off x="381000" y="3352800"/>
            <a:ext cx="8382000" cy="3276600"/>
          </a:xfrm>
        </p:spPr>
        <p:txBody>
          <a:bodyPr>
            <a:normAutofit fontScale="77500" lnSpcReduction="20000"/>
          </a:bodyPr>
          <a:lstStyle/>
          <a:p>
            <a:pPr marL="457200" indent="-457200">
              <a:buFont typeface="Arial" pitchFamily="34" charset="0"/>
              <a:buAutoNum type="arabicPeriod"/>
            </a:pPr>
            <a:r>
              <a:rPr lang="en-US" sz="3100" dirty="0" smtClean="0">
                <a:solidFill>
                  <a:schemeClr val="tx1">
                    <a:lumMod val="95000"/>
                  </a:schemeClr>
                </a:solidFill>
              </a:rPr>
              <a:t>Draw pattern 4 next to pattern 3.</a:t>
            </a:r>
          </a:p>
          <a:p>
            <a:pPr marL="457200" indent="-457200">
              <a:buFont typeface="Arial" pitchFamily="34" charset="0"/>
              <a:buAutoNum type="arabicPeriod"/>
            </a:pPr>
            <a:r>
              <a:rPr lang="en-US" sz="3100" dirty="0" smtClean="0">
                <a:solidFill>
                  <a:schemeClr val="tx1">
                    <a:lumMod val="95000"/>
                  </a:schemeClr>
                </a:solidFill>
              </a:rPr>
              <a:t>How many white buttons does Gina need for Pattern 5 and Pattern 6?  Explain how you figured this out.</a:t>
            </a:r>
          </a:p>
          <a:p>
            <a:pPr marL="457200" indent="-457200">
              <a:buFont typeface="Arial" pitchFamily="34" charset="0"/>
              <a:buAutoNum type="arabicPeriod"/>
            </a:pPr>
            <a:r>
              <a:rPr lang="en-US" sz="3100" dirty="0" smtClean="0">
                <a:solidFill>
                  <a:schemeClr val="tx1">
                    <a:lumMod val="95000"/>
                  </a:schemeClr>
                </a:solidFill>
              </a:rPr>
              <a:t>How many buttons in all does Gina need to make Pattern 11?  Explain how you figured this out.</a:t>
            </a:r>
          </a:p>
          <a:p>
            <a:pPr marL="457200" indent="-457200">
              <a:buFont typeface="Arial" pitchFamily="34" charset="0"/>
              <a:buAutoNum type="arabicPeriod"/>
            </a:pPr>
            <a:r>
              <a:rPr lang="en-US" sz="3100" dirty="0" smtClean="0">
                <a:solidFill>
                  <a:schemeClr val="tx1">
                    <a:lumMod val="95000"/>
                  </a:schemeClr>
                </a:solidFill>
              </a:rPr>
              <a:t>Gina thinks she needs 69 buttons in all to make Pattern 24.  How do you know that she is </a:t>
            </a:r>
            <a:r>
              <a:rPr lang="en-US" sz="3100" b="1" dirty="0" smtClean="0">
                <a:solidFill>
                  <a:schemeClr val="tx1">
                    <a:lumMod val="95000"/>
                  </a:schemeClr>
                </a:solidFill>
              </a:rPr>
              <a:t>not</a:t>
            </a:r>
            <a:r>
              <a:rPr lang="en-US" sz="3100" dirty="0" smtClean="0">
                <a:solidFill>
                  <a:schemeClr val="tx1">
                    <a:lumMod val="95000"/>
                  </a:schemeClr>
                </a:solidFill>
              </a:rPr>
              <a:t> correct?  How many buttons does she need to make Pattern 24?</a:t>
            </a:r>
          </a:p>
          <a:p>
            <a:endParaRPr lang="en-US" dirty="0"/>
          </a:p>
        </p:txBody>
      </p:sp>
      <p:sp>
        <p:nvSpPr>
          <p:cNvPr id="4" name="TextBox 3"/>
          <p:cNvSpPr txBox="1"/>
          <p:nvPr/>
        </p:nvSpPr>
        <p:spPr>
          <a:xfrm>
            <a:off x="152400" y="1143000"/>
            <a:ext cx="8991600" cy="646331"/>
          </a:xfrm>
          <a:prstGeom prst="rect">
            <a:avLst/>
          </a:prstGeom>
          <a:noFill/>
        </p:spPr>
        <p:txBody>
          <a:bodyPr wrap="square" rtlCol="0">
            <a:spAutoFit/>
          </a:bodyPr>
          <a:lstStyle/>
          <a:p>
            <a:pPr indent="4763">
              <a:lnSpc>
                <a:spcPct val="90000"/>
              </a:lnSpc>
            </a:pPr>
            <a:r>
              <a:rPr lang="en-US" sz="2000" dirty="0" smtClean="0"/>
              <a:t>Gina plays with her grandmother’s collection of black &amp; white buttons.  She arranges them in patterns.  Her first 3 patterns are shown below.</a:t>
            </a:r>
            <a:endParaRPr lang="en-US" sz="2000" dirty="0"/>
          </a:p>
        </p:txBody>
      </p:sp>
      <p:sp>
        <p:nvSpPr>
          <p:cNvPr id="11" name="Rectangle 8"/>
          <p:cNvSpPr>
            <a:spLocks noChangeArrowheads="1"/>
          </p:cNvSpPr>
          <p:nvPr/>
        </p:nvSpPr>
        <p:spPr bwMode="auto">
          <a:xfrm>
            <a:off x="4572000" y="6477000"/>
            <a:ext cx="4137025" cy="244475"/>
          </a:xfrm>
          <a:prstGeom prst="rect">
            <a:avLst/>
          </a:prstGeom>
          <a:noFill/>
          <a:ln w="9525">
            <a:noFill/>
            <a:miter lim="800000"/>
            <a:headEnd/>
            <a:tailEnd/>
          </a:ln>
        </p:spPr>
        <p:txBody>
          <a:bodyPr wrap="none">
            <a:spAutoFit/>
          </a:bodyPr>
          <a:lstStyle/>
          <a:p>
            <a:r>
              <a:rPr lang="en-US" sz="1000" dirty="0"/>
              <a:t>CTB/McGraw-Hill; Mathematics Assessment Resource Services, 2003</a:t>
            </a:r>
            <a:endParaRPr lang="en-US" dirty="0"/>
          </a:p>
        </p:txBody>
      </p:sp>
      <p:sp>
        <p:nvSpPr>
          <p:cNvPr id="13" name="Rectangle 12"/>
          <p:cNvSpPr/>
          <p:nvPr/>
        </p:nvSpPr>
        <p:spPr>
          <a:xfrm>
            <a:off x="381000" y="5334000"/>
            <a:ext cx="8534400" cy="1143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Buttons Task</a:t>
            </a:r>
            <a:endParaRPr lang="en-US" dirty="0"/>
          </a:p>
        </p:txBody>
      </p:sp>
      <p:sp>
        <p:nvSpPr>
          <p:cNvPr id="3" name="Content Placeholder 2"/>
          <p:cNvSpPr>
            <a:spLocks noGrp="1"/>
          </p:cNvSpPr>
          <p:nvPr>
            <p:ph idx="1"/>
          </p:nvPr>
        </p:nvSpPr>
        <p:spPr>
          <a:xfrm>
            <a:off x="457200" y="1447800"/>
            <a:ext cx="8229600" cy="5007008"/>
          </a:xfrm>
        </p:spPr>
        <p:txBody>
          <a:bodyPr/>
          <a:lstStyle/>
          <a:p>
            <a:pPr marL="379413" indent="-379413">
              <a:lnSpc>
                <a:spcPct val="90000"/>
              </a:lnSpc>
              <a:buFont typeface="Arial" pitchFamily="34" charset="0"/>
              <a:buAutoNum type="arabicPeriod"/>
            </a:pPr>
            <a:r>
              <a:rPr lang="en-US" sz="2400" dirty="0" smtClean="0"/>
              <a:t>Individually complete parts 1 - 3.</a:t>
            </a:r>
          </a:p>
          <a:p>
            <a:pPr marL="379413" indent="-379413">
              <a:lnSpc>
                <a:spcPct val="90000"/>
              </a:lnSpc>
              <a:buFont typeface="Arial" pitchFamily="34" charset="0"/>
              <a:buAutoNum type="arabicPeriod"/>
            </a:pPr>
            <a:endParaRPr lang="en-US" sz="2400" dirty="0" smtClean="0"/>
          </a:p>
          <a:p>
            <a:pPr marL="379413" indent="-379413">
              <a:lnSpc>
                <a:spcPct val="90000"/>
              </a:lnSpc>
              <a:buFont typeface="Arial" pitchFamily="34" charset="0"/>
              <a:buAutoNum type="arabicPeriod"/>
            </a:pPr>
            <a:r>
              <a:rPr lang="en-US" sz="2400" dirty="0" smtClean="0"/>
              <a:t>Work with a partner to compare your work and complete part 4. Look for as many ways to solve parts 3 and 4 as possible.</a:t>
            </a:r>
          </a:p>
          <a:p>
            <a:pPr marL="379413" indent="-379413">
              <a:lnSpc>
                <a:spcPct val="90000"/>
              </a:lnSpc>
              <a:buFont typeface="Arial" pitchFamily="34" charset="0"/>
              <a:buAutoNum type="arabicPeriod"/>
            </a:pPr>
            <a:endParaRPr lang="en-US" sz="2400" dirty="0" smtClean="0"/>
          </a:p>
          <a:p>
            <a:pPr marL="379413" indent="-379413">
              <a:lnSpc>
                <a:spcPct val="90000"/>
              </a:lnSpc>
              <a:buFont typeface="Arial" pitchFamily="34" charset="0"/>
              <a:buAutoNum type="arabicPeriod"/>
            </a:pPr>
            <a:r>
              <a:rPr lang="en-US" sz="2400" dirty="0" smtClean="0"/>
              <a:t>Consider each of the following questions and be prepared to share your thinking with the group:</a:t>
            </a:r>
          </a:p>
          <a:p>
            <a:pPr marL="819150" lvl="1" indent="-325438">
              <a:lnSpc>
                <a:spcPct val="90000"/>
              </a:lnSpc>
              <a:buFont typeface="Arial" pitchFamily="34" charset="0"/>
              <a:buAutoNum type="alphaLcParenR"/>
            </a:pPr>
            <a:r>
              <a:rPr lang="en-US" sz="2400" dirty="0" smtClean="0"/>
              <a:t>What mathematics </a:t>
            </a:r>
            <a:r>
              <a:rPr lang="en-US" sz="2400" b="1" i="1" dirty="0" smtClean="0">
                <a:solidFill>
                  <a:schemeClr val="tx2"/>
                </a:solidFill>
              </a:rPr>
              <a:t>content</a:t>
            </a:r>
            <a:r>
              <a:rPr lang="en-US" sz="2400" dirty="0" smtClean="0"/>
              <a:t> is needed to complete the task?</a:t>
            </a:r>
          </a:p>
          <a:p>
            <a:pPr marL="819150" lvl="1" indent="-325438">
              <a:lnSpc>
                <a:spcPct val="90000"/>
              </a:lnSpc>
              <a:buFont typeface="Arial" pitchFamily="34" charset="0"/>
              <a:buAutoNum type="alphaLcParenR"/>
            </a:pPr>
            <a:r>
              <a:rPr lang="en-US" sz="2400" dirty="0" smtClean="0"/>
              <a:t>Which mathematical </a:t>
            </a:r>
            <a:r>
              <a:rPr lang="en-US" sz="2400" b="1" i="1" dirty="0" smtClean="0">
                <a:solidFill>
                  <a:schemeClr val="tx2"/>
                </a:solidFill>
              </a:rPr>
              <a:t>practices</a:t>
            </a:r>
            <a:r>
              <a:rPr lang="en-US" sz="2400" i="1" dirty="0" smtClean="0"/>
              <a:t> </a:t>
            </a:r>
            <a:r>
              <a:rPr lang="en-US" sz="2400" dirty="0" smtClean="0"/>
              <a:t>are needed to complete the task?</a:t>
            </a:r>
          </a:p>
        </p:txBody>
      </p:sp>
      <p:pic>
        <p:nvPicPr>
          <p:cNvPr id="4" name="Picture 7"/>
          <p:cNvPicPr>
            <a:picLocks noChangeAspect="1" noChangeArrowheads="1"/>
          </p:cNvPicPr>
          <p:nvPr/>
        </p:nvPicPr>
        <p:blipFill>
          <a:blip r:embed="rId2" cstate="print"/>
          <a:srcRect/>
          <a:stretch>
            <a:fillRect/>
          </a:stretch>
        </p:blipFill>
        <p:spPr bwMode="auto">
          <a:xfrm>
            <a:off x="6934200" y="228600"/>
            <a:ext cx="1754188" cy="1085850"/>
          </a:xfrm>
          <a:prstGeom prst="rect">
            <a:avLst/>
          </a:prstGeom>
          <a:noFill/>
        </p:spPr>
      </p:pic>
      <p:sp>
        <p:nvSpPr>
          <p:cNvPr id="5" name="Rectangle 5"/>
          <p:cNvSpPr>
            <a:spLocks noChangeArrowheads="1"/>
          </p:cNvSpPr>
          <p:nvPr/>
        </p:nvSpPr>
        <p:spPr bwMode="auto">
          <a:xfrm>
            <a:off x="4572000" y="6278562"/>
            <a:ext cx="4137025" cy="244475"/>
          </a:xfrm>
          <a:prstGeom prst="rect">
            <a:avLst/>
          </a:prstGeom>
          <a:noFill/>
          <a:ln w="9525">
            <a:noFill/>
            <a:miter lim="800000"/>
            <a:headEnd/>
            <a:tailEnd/>
          </a:ln>
        </p:spPr>
        <p:txBody>
          <a:bodyPr wrap="none">
            <a:spAutoFit/>
          </a:bodyPr>
          <a:lstStyle/>
          <a:p>
            <a:r>
              <a:rPr lang="en-US" sz="1000" dirty="0"/>
              <a:t>CTB/McGraw-Hill; Mathematics Assessment Resource Services, 2003</a:t>
            </a:r>
            <a:endParaRPr lang="en-US" dirty="0"/>
          </a:p>
        </p:txBody>
      </p:sp>
      <p:sp>
        <p:nvSpPr>
          <p:cNvPr id="6" name="Date Placeholder 3"/>
          <p:cNvSpPr txBox="1">
            <a:spLocks/>
          </p:cNvSpPr>
          <p:nvPr/>
        </p:nvSpPr>
        <p:spPr>
          <a:xfrm>
            <a:off x="228600" y="6096000"/>
            <a:ext cx="4276165" cy="487362"/>
          </a:xfrm>
          <a:prstGeom prst="rect">
            <a:avLst/>
          </a:prstGeom>
        </p:spPr>
        <p:txBody>
          <a:bodyPr vert="horz" wrap="square" lIns="91440" tIns="45720" rIns="91440" bIns="45720" numCol="1" anchor="t" anchorCtr="0" compatLnSpc="1">
            <a:prstTxWarp prst="textNoShape">
              <a:avLst/>
            </a:prstTxWarp>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National Council of Supervisors of Mathematics</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CCSS Standards of Mathematical Practice: Reasoning and Explaining</a:t>
            </a:r>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r>
              <a:rPr lang="en-US" dirty="0" smtClean="0"/>
              <a:t>Button Task—Learner A</a:t>
            </a:r>
            <a:endParaRPr lang="en-US" dirty="0"/>
          </a:p>
        </p:txBody>
      </p:sp>
      <p:sp>
        <p:nvSpPr>
          <p:cNvPr id="3" name="Content Placeholder 2"/>
          <p:cNvSpPr>
            <a:spLocks noGrp="1"/>
          </p:cNvSpPr>
          <p:nvPr>
            <p:ph idx="1"/>
          </p:nvPr>
        </p:nvSpPr>
        <p:spPr>
          <a:xfrm>
            <a:off x="457200" y="3429000"/>
            <a:ext cx="8229600" cy="3429000"/>
          </a:xfrm>
        </p:spPr>
        <p:txBody>
          <a:bodyPr>
            <a:normAutofit fontScale="92500" lnSpcReduction="10000"/>
          </a:bodyPr>
          <a:lstStyle/>
          <a:p>
            <a:pPr>
              <a:buNone/>
            </a:pPr>
            <a:r>
              <a:rPr lang="en-US" sz="2400" b="1" dirty="0" smtClean="0"/>
              <a:t>Pictorial Representation</a:t>
            </a:r>
            <a:endParaRPr lang="en-US" sz="2400" dirty="0" smtClean="0"/>
          </a:p>
          <a:p>
            <a:r>
              <a:rPr lang="en-US" sz="2400" dirty="0" smtClean="0"/>
              <a:t>What does Learner A see staying the same?  What does Learner A see changing? Draw a picture to show how Learner A sees this pattern growing through the first 3 stages.  Color coding and modeling with square tiles may come in handy.</a:t>
            </a:r>
          </a:p>
          <a:p>
            <a:pPr>
              <a:buNone/>
            </a:pPr>
            <a:r>
              <a:rPr lang="en-US" sz="2400" b="1" dirty="0" smtClean="0"/>
              <a:t>Verbal Representation</a:t>
            </a:r>
            <a:endParaRPr lang="en-US" sz="2400" dirty="0" smtClean="0"/>
          </a:p>
          <a:p>
            <a:r>
              <a:rPr lang="en-US" sz="2400" dirty="0" smtClean="0"/>
              <a:t>Describe in your own words how Learner A sees this pattern growing.  Be sure to mention what is staying the same and what is changing.</a:t>
            </a:r>
            <a:endParaRPr lang="en-US" sz="2400" dirty="0"/>
          </a:p>
        </p:txBody>
      </p:sp>
      <p:pic>
        <p:nvPicPr>
          <p:cNvPr id="5" name="Picture 3" descr="PPTD2"/>
          <p:cNvPicPr>
            <a:picLocks noChangeAspect="1" noChangeArrowheads="1"/>
          </p:cNvPicPr>
          <p:nvPr/>
        </p:nvPicPr>
        <p:blipFill>
          <a:blip r:embed="rId2" cstate="print"/>
          <a:srcRect/>
          <a:stretch>
            <a:fillRect/>
          </a:stretch>
        </p:blipFill>
        <p:spPr bwMode="auto">
          <a:xfrm>
            <a:off x="1066800" y="990600"/>
            <a:ext cx="6324600" cy="24115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r>
              <a:rPr lang="en-US" dirty="0" smtClean="0"/>
              <a:t>Button Task—Learner B</a:t>
            </a:r>
            <a:endParaRPr lang="en-US" dirty="0"/>
          </a:p>
        </p:txBody>
      </p:sp>
      <p:sp>
        <p:nvSpPr>
          <p:cNvPr id="3" name="Content Placeholder 2"/>
          <p:cNvSpPr>
            <a:spLocks noGrp="1"/>
          </p:cNvSpPr>
          <p:nvPr>
            <p:ph idx="1"/>
          </p:nvPr>
        </p:nvSpPr>
        <p:spPr>
          <a:xfrm>
            <a:off x="381000" y="3276600"/>
            <a:ext cx="8229600" cy="3352800"/>
          </a:xfrm>
        </p:spPr>
        <p:txBody>
          <a:bodyPr>
            <a:noAutofit/>
          </a:bodyPr>
          <a:lstStyle/>
          <a:p>
            <a:pPr>
              <a:buNone/>
            </a:pPr>
            <a:r>
              <a:rPr lang="en-US" sz="2100" b="1" dirty="0" smtClean="0"/>
              <a:t>Pictorial Representation</a:t>
            </a:r>
            <a:endParaRPr lang="en-US" sz="2100" dirty="0" smtClean="0"/>
          </a:p>
          <a:p>
            <a:r>
              <a:rPr lang="en-US" sz="2100" dirty="0" smtClean="0"/>
              <a:t>What does Learner B see staying the same?  What does Learner B see changing? Draw a picture to show how Learner B sees this pattern growing through the first 3 stages.  Color coding and modeling with square tiles may come in handy.</a:t>
            </a:r>
          </a:p>
          <a:p>
            <a:pPr>
              <a:buNone/>
            </a:pPr>
            <a:r>
              <a:rPr lang="en-US" sz="2100" b="1" dirty="0" smtClean="0"/>
              <a:t>Verbal Representation</a:t>
            </a:r>
            <a:endParaRPr lang="en-US" sz="2100" dirty="0" smtClean="0"/>
          </a:p>
          <a:p>
            <a:r>
              <a:rPr lang="en-US" sz="2100" dirty="0" smtClean="0"/>
              <a:t>Describe in your own words how Learner B sees this pattern growing.  Be sure to mention what is staying the same and what is changing.</a:t>
            </a:r>
          </a:p>
        </p:txBody>
      </p:sp>
      <p:pic>
        <p:nvPicPr>
          <p:cNvPr id="4" name="Picture 3" descr="PPTD3"/>
          <p:cNvPicPr>
            <a:picLocks noChangeAspect="1" noChangeArrowheads="1"/>
          </p:cNvPicPr>
          <p:nvPr/>
        </p:nvPicPr>
        <p:blipFill>
          <a:blip r:embed="rId2" cstate="print"/>
          <a:srcRect/>
          <a:stretch>
            <a:fillRect/>
          </a:stretch>
        </p:blipFill>
        <p:spPr bwMode="auto">
          <a:xfrm>
            <a:off x="1143000" y="990600"/>
            <a:ext cx="6324600" cy="23546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Button Task—Revisited </a:t>
            </a:r>
            <a:endParaRPr lang="en-US" dirty="0"/>
          </a:p>
        </p:txBody>
      </p:sp>
      <p:sp>
        <p:nvSpPr>
          <p:cNvPr id="3" name="Content Placeholder 2"/>
          <p:cNvSpPr>
            <a:spLocks noGrp="1"/>
          </p:cNvSpPr>
          <p:nvPr>
            <p:ph idx="1"/>
          </p:nvPr>
        </p:nvSpPr>
        <p:spPr>
          <a:xfrm>
            <a:off x="457200" y="1447800"/>
            <a:ext cx="8229600" cy="5007008"/>
          </a:xfrm>
        </p:spPr>
        <p:txBody>
          <a:bodyPr>
            <a:normAutofit fontScale="85000" lnSpcReduction="20000"/>
          </a:bodyPr>
          <a:lstStyle/>
          <a:p>
            <a:r>
              <a:rPr lang="en-US" sz="3200" dirty="0" smtClean="0"/>
              <a:t>Which of the Standards of Mathematical Practice did you see the students employing? Cite explicit examples to support your thinking.</a:t>
            </a:r>
          </a:p>
          <a:p>
            <a:pPr>
              <a:buNone/>
            </a:pPr>
            <a:endParaRPr lang="en-US" sz="2000" dirty="0" smtClean="0"/>
          </a:p>
          <a:p>
            <a:pPr>
              <a:buNone/>
            </a:pPr>
            <a:endParaRPr lang="en-US" sz="2000" dirty="0" smtClean="0"/>
          </a:p>
          <a:p>
            <a:r>
              <a:rPr lang="en-US" sz="3200" dirty="0" smtClean="0"/>
              <a:t>How did the manner in which the lesson was facilitated support the development of the Standards of Mathematical  Practice for students?</a:t>
            </a:r>
          </a:p>
          <a:p>
            <a:pPr>
              <a:buNone/>
            </a:pPr>
            <a:endParaRPr lang="en-US" sz="2000" dirty="0" smtClean="0"/>
          </a:p>
          <a:p>
            <a:r>
              <a:rPr lang="en-US" sz="3200" dirty="0" smtClean="0"/>
              <a:t>What instructional implications for implementing CCSS does this activity suggest to you?</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Math—Instructional Shifts</a:t>
            </a:r>
            <a:endParaRPr lang="en-US" dirty="0"/>
          </a:p>
        </p:txBody>
      </p:sp>
      <p:sp>
        <p:nvSpPr>
          <p:cNvPr id="3" name="Content Placeholder 2"/>
          <p:cNvSpPr>
            <a:spLocks noGrp="1"/>
          </p:cNvSpPr>
          <p:nvPr>
            <p:ph idx="1"/>
          </p:nvPr>
        </p:nvSpPr>
        <p:spPr/>
        <p:txBody>
          <a:bodyPr>
            <a:normAutofit/>
          </a:bodyPr>
          <a:lstStyle/>
          <a:p>
            <a:r>
              <a:rPr lang="en-US" sz="3600" dirty="0" smtClean="0"/>
              <a:t>Focus</a:t>
            </a:r>
          </a:p>
          <a:p>
            <a:r>
              <a:rPr lang="en-US" sz="3600" dirty="0" smtClean="0"/>
              <a:t>Coherence</a:t>
            </a:r>
          </a:p>
          <a:p>
            <a:r>
              <a:rPr lang="en-US" sz="3600" dirty="0" smtClean="0"/>
              <a:t>Fluency</a:t>
            </a:r>
          </a:p>
          <a:p>
            <a:r>
              <a:rPr lang="en-US" sz="3600" dirty="0" smtClean="0"/>
              <a:t>Deep Understanding</a:t>
            </a:r>
          </a:p>
          <a:p>
            <a:r>
              <a:rPr lang="en-US" sz="3600" dirty="0" smtClean="0"/>
              <a:t>Application </a:t>
            </a:r>
          </a:p>
          <a:p>
            <a:r>
              <a:rPr lang="en-US" sz="3600" dirty="0" smtClean="0"/>
              <a:t>Dual Intensity</a:t>
            </a:r>
            <a:endParaRPr lang="en-US" sz="36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Focus</a:t>
            </a:r>
            <a:endParaRPr lang="en-US" dirty="0">
              <a:latin typeface="+mn-lt"/>
            </a:endParaRPr>
          </a:p>
        </p:txBody>
      </p:sp>
      <p:sp>
        <p:nvSpPr>
          <p:cNvPr id="3" name="Content Placeholder 2"/>
          <p:cNvSpPr>
            <a:spLocks noGrp="1"/>
          </p:cNvSpPr>
          <p:nvPr>
            <p:ph idx="1"/>
          </p:nvPr>
        </p:nvSpPr>
        <p:spPr>
          <a:xfrm>
            <a:off x="457200" y="1295400"/>
            <a:ext cx="8229600" cy="5159408"/>
          </a:xfrm>
        </p:spPr>
        <p:txBody>
          <a:bodyPr>
            <a:normAutofit fontScale="92500" lnSpcReduction="10000"/>
          </a:bodyPr>
          <a:lstStyle/>
          <a:p>
            <a:endParaRPr lang="en-US" dirty="0" smtClean="0"/>
          </a:p>
          <a:p>
            <a:r>
              <a:rPr lang="en-US" dirty="0" smtClean="0"/>
              <a:t> </a:t>
            </a:r>
            <a:r>
              <a:rPr lang="en-US" sz="3200" dirty="0" smtClean="0"/>
              <a:t>Teachers significantly narrow and deepen the scope of how time and energy is spent in the math classroom. They do so in order to focus deeply on only the concepts that are prioritized in the standards. </a:t>
            </a:r>
          </a:p>
          <a:p>
            <a:r>
              <a:rPr lang="en-US" sz="3200" dirty="0" smtClean="0">
                <a:cs typeface="Arial" pitchFamily="34" charset="0"/>
              </a:rPr>
              <a:t>Use of </a:t>
            </a:r>
            <a:r>
              <a:rPr lang="en-US" sz="3200" b="1" dirty="0" smtClean="0">
                <a:solidFill>
                  <a:schemeClr val="accent2">
                    <a:lumMod val="60000"/>
                    <a:lumOff val="40000"/>
                  </a:schemeClr>
                </a:solidFill>
                <a:effectLst>
                  <a:outerShdw blurRad="38100" dist="38100" dir="2700000" algn="tl">
                    <a:srgbClr val="000000">
                      <a:alpha val="43137"/>
                    </a:srgbClr>
                  </a:outerShdw>
                </a:effectLst>
                <a:cs typeface="Arial" pitchFamily="34" charset="0"/>
              </a:rPr>
              <a:t>Mathematical Practices </a:t>
            </a:r>
            <a:r>
              <a:rPr lang="en-US" sz="3200" dirty="0" smtClean="0">
                <a:cs typeface="Arial" pitchFamily="34" charset="0"/>
              </a:rPr>
              <a:t>for depth of understanding, reasoning, sense-making and applications</a:t>
            </a:r>
          </a:p>
          <a:p>
            <a:pPr>
              <a:buNone/>
            </a:pPr>
            <a:r>
              <a:rPr lang="en-US" sz="3200" dirty="0" smtClean="0"/>
              <a:t>	</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67494"/>
            <a:ext cx="8839200" cy="1399032"/>
          </a:xfrm>
        </p:spPr>
        <p:txBody>
          <a:bodyPr>
            <a:normAutofit/>
          </a:bodyPr>
          <a:lstStyle/>
          <a:p>
            <a:r>
              <a:rPr lang="en-US" sz="4100" dirty="0" smtClean="0"/>
              <a:t>Focus—Traditional US Approach</a:t>
            </a:r>
            <a:endParaRPr lang="en-US" sz="41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990600" y="1524000"/>
            <a:ext cx="7212489" cy="49530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Focusing attention within Numbers and Operations</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762000" y="1828800"/>
            <a:ext cx="7809286" cy="4778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905000"/>
            <a:ext cx="7924800" cy="4495800"/>
          </a:xfrm>
          <a:prstGeom prst="rect">
            <a:avLst/>
          </a:prstGeom>
          <a:solidFill>
            <a:schemeClr val="tx1"/>
          </a:solidFill>
          <a:ln>
            <a:solidFill>
              <a:schemeClr val="tx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PA CC Math Content </a:t>
            </a:r>
            <a:endParaRPr lang="en-US" dirty="0"/>
          </a:p>
        </p:txBody>
      </p:sp>
      <p:pic>
        <p:nvPicPr>
          <p:cNvPr id="4" name="Content Placeholder 3" descr="CCMathContent.png"/>
          <p:cNvPicPr>
            <a:picLocks noGrp="1" noChangeAspect="1"/>
          </p:cNvPicPr>
          <p:nvPr>
            <p:ph idx="1"/>
          </p:nvPr>
        </p:nvPicPr>
        <p:blipFill>
          <a:blip r:embed="rId2" cstate="print"/>
          <a:stretch>
            <a:fillRect/>
          </a:stretch>
        </p:blipFill>
        <p:spPr>
          <a:xfrm>
            <a:off x="532471" y="1882775"/>
            <a:ext cx="8079058" cy="4572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SAS—Teacher Tools</a:t>
            </a:r>
            <a:endParaRPr lang="en-US" dirty="0"/>
          </a:p>
        </p:txBody>
      </p:sp>
      <p:pic>
        <p:nvPicPr>
          <p:cNvPr id="4" name="Content Placeholder 3" descr="SAS_TeacherTools.png">
            <a:hlinkClick r:id="rId2"/>
          </p:cNvPr>
          <p:cNvPicPr>
            <a:picLocks noGrp="1" noChangeAspect="1"/>
          </p:cNvPicPr>
          <p:nvPr>
            <p:ph idx="1"/>
          </p:nvPr>
        </p:nvPicPr>
        <p:blipFill>
          <a:blip r:embed="rId3" cstate="print"/>
          <a:srcRect l="13709" t="551" r="14688"/>
          <a:stretch>
            <a:fillRect/>
          </a:stretch>
        </p:blipFill>
        <p:spPr>
          <a:xfrm>
            <a:off x="990600" y="1434040"/>
            <a:ext cx="6248400" cy="5423960"/>
          </a:xfr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Coherence</a:t>
            </a:r>
            <a:endParaRPr lang="en-US" dirty="0">
              <a:latin typeface="+mn-lt"/>
            </a:endParaRPr>
          </a:p>
        </p:txBody>
      </p:sp>
      <p:sp>
        <p:nvSpPr>
          <p:cNvPr id="3" name="Content Placeholder 2"/>
          <p:cNvSpPr>
            <a:spLocks noGrp="1"/>
          </p:cNvSpPr>
          <p:nvPr>
            <p:ph idx="1"/>
          </p:nvPr>
        </p:nvSpPr>
        <p:spPr>
          <a:xfrm>
            <a:off x="457200" y="1295400"/>
            <a:ext cx="8229600" cy="5159408"/>
          </a:xfrm>
        </p:spPr>
        <p:txBody>
          <a:bodyPr/>
          <a:lstStyle/>
          <a:p>
            <a:endParaRPr lang="en-US" dirty="0" smtClean="0"/>
          </a:p>
          <a:p>
            <a:r>
              <a:rPr lang="en-US" sz="3200" dirty="0" smtClean="0"/>
              <a:t>Principals and teachers carefully connect the learning within and across grades so that students can build new understanding onto foundations built in previous years. </a:t>
            </a:r>
          </a:p>
          <a:p>
            <a:pPr marL="463550" indent="-463550">
              <a:lnSpc>
                <a:spcPct val="90000"/>
              </a:lnSpc>
              <a:buClr>
                <a:schemeClr val="accent1">
                  <a:lumMod val="75000"/>
                </a:schemeClr>
              </a:buClr>
              <a:defRPr/>
            </a:pPr>
            <a:r>
              <a:rPr lang="en-US" sz="3200" dirty="0" smtClean="0">
                <a:cs typeface="Arial" pitchFamily="34" charset="0"/>
              </a:rPr>
              <a:t>Progressions across grades – NOT repetition</a:t>
            </a:r>
          </a:p>
          <a:p>
            <a:endParaRPr lang="en-US" sz="3200" dirty="0" smtClean="0"/>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905000"/>
            <a:ext cx="7924800" cy="4495800"/>
          </a:xfrm>
          <a:prstGeom prst="rect">
            <a:avLst/>
          </a:prstGeom>
          <a:solidFill>
            <a:schemeClr val="tx1"/>
          </a:solidFill>
          <a:ln>
            <a:solidFill>
              <a:schemeClr val="tx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PA CC Math Content </a:t>
            </a:r>
            <a:endParaRPr lang="en-US" dirty="0"/>
          </a:p>
        </p:txBody>
      </p:sp>
      <p:pic>
        <p:nvPicPr>
          <p:cNvPr id="4" name="Content Placeholder 3" descr="CCMathContent.png"/>
          <p:cNvPicPr>
            <a:picLocks noGrp="1" noChangeAspect="1"/>
          </p:cNvPicPr>
          <p:nvPr>
            <p:ph idx="1"/>
          </p:nvPr>
        </p:nvPicPr>
        <p:blipFill>
          <a:blip r:embed="rId2" cstate="print"/>
          <a:stretch>
            <a:fillRect/>
          </a:stretch>
        </p:blipFill>
        <p:spPr>
          <a:xfrm>
            <a:off x="532471" y="1882775"/>
            <a:ext cx="8079058" cy="4572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latin typeface="+mn-lt"/>
              </a:rPr>
              <a:t>Fluency</a:t>
            </a:r>
            <a:endParaRPr lang="en-US"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457200" y="1295400"/>
            <a:ext cx="8229600" cy="5159408"/>
          </a:xfrm>
        </p:spPr>
        <p:txBody>
          <a:bodyPr/>
          <a:lstStyle/>
          <a:p>
            <a:pPr>
              <a:buNone/>
            </a:pPr>
            <a:endParaRPr lang="en-US" dirty="0" smtClean="0"/>
          </a:p>
          <a:p>
            <a:r>
              <a:rPr lang="en-US" dirty="0" smtClean="0"/>
              <a:t> </a:t>
            </a:r>
            <a:r>
              <a:rPr lang="en-US" sz="3200" dirty="0" smtClean="0"/>
              <a:t>Students are expected to have speed and accuracy with simple calculations</a:t>
            </a:r>
          </a:p>
          <a:p>
            <a:pPr lvl="1"/>
            <a:r>
              <a:rPr lang="en-US" dirty="0" smtClean="0">
                <a:cs typeface="Arial" pitchFamily="34" charset="0"/>
              </a:rPr>
              <a:t>Methods and algorithms based on principles of math – </a:t>
            </a:r>
            <a:r>
              <a:rPr lang="en-US" i="1" dirty="0" smtClean="0">
                <a:cs typeface="Arial" pitchFamily="34" charset="0"/>
              </a:rPr>
              <a:t>not mnemonics or tricks</a:t>
            </a:r>
          </a:p>
          <a:p>
            <a:pPr lvl="1"/>
            <a:r>
              <a:rPr lang="en-US" dirty="0" smtClean="0">
                <a:cs typeface="Arial" pitchFamily="34" charset="0"/>
              </a:rPr>
              <a:t>Accurate &amp; reasonably fast using mental math or paper and pencil</a:t>
            </a:r>
          </a:p>
          <a:p>
            <a:endParaRPr lang="en-US" dirty="0" smtClean="0"/>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Fluencies</a:t>
            </a:r>
            <a:endParaRPr lang="en-US" dirty="0"/>
          </a:p>
        </p:txBody>
      </p:sp>
      <p:graphicFrame>
        <p:nvGraphicFramePr>
          <p:cNvPr id="4" name="Shape 150"/>
          <p:cNvGraphicFramePr/>
          <p:nvPr>
            <p:extLst>
              <p:ext uri="{D42A27DB-BD31-4B8C-83A1-F6EECF244321}">
                <p14:modId xmlns:p14="http://schemas.microsoft.com/office/powerpoint/2010/main" xmlns="" val="2838893360"/>
              </p:ext>
            </p:extLst>
          </p:nvPr>
        </p:nvGraphicFramePr>
        <p:xfrm>
          <a:off x="304800" y="1523999"/>
          <a:ext cx="8534400" cy="5181602"/>
        </p:xfrm>
        <a:graphic>
          <a:graphicData uri="http://schemas.openxmlformats.org/drawingml/2006/table">
            <a:tbl>
              <a:tblPr firstRow="1" bandRow="1">
                <a:noFill/>
              </a:tblPr>
              <a:tblGrid>
                <a:gridCol w="711200"/>
                <a:gridCol w="2133600"/>
                <a:gridCol w="716800"/>
                <a:gridCol w="2486400"/>
                <a:gridCol w="2486400"/>
              </a:tblGrid>
              <a:tr h="359676">
                <a:tc>
                  <a:txBody>
                    <a:bodyPr/>
                    <a:lstStyle/>
                    <a:p>
                      <a:pPr marL="228600" marR="0" lvl="0" indent="-228600" algn="ctr" rtl="0">
                        <a:lnSpc>
                          <a:spcPct val="115000"/>
                        </a:lnSpc>
                        <a:spcBef>
                          <a:spcPts val="0"/>
                        </a:spcBef>
                        <a:spcAft>
                          <a:spcPts val="0"/>
                        </a:spcAft>
                        <a:buSzPct val="25000"/>
                        <a:buNone/>
                      </a:pPr>
                      <a:r>
                        <a:rPr lang="x-none" sz="1400" b="1" smtClean="0">
                          <a:latin typeface="Calibri" pitchFamily="34" charset="0"/>
                        </a:rPr>
                        <a:t>Grade</a:t>
                      </a:r>
                      <a:endParaRPr lang="x-none" sz="1400" b="1">
                        <a:latin typeface="Calibri" pitchFamily="34" charset="0"/>
                      </a:endParaRPr>
                    </a:p>
                  </a:txBody>
                  <a:tcPr marL="68575" marR="68575" marT="0" marB="0" anchor="ctr">
                    <a:solidFill>
                      <a:schemeClr val="accent1"/>
                    </a:solidFill>
                  </a:tcPr>
                </a:tc>
                <a:tc>
                  <a:txBody>
                    <a:bodyPr/>
                    <a:lstStyle/>
                    <a:p>
                      <a:pPr marL="0" marR="0" lvl="0" indent="0" algn="ctr" rtl="0">
                        <a:lnSpc>
                          <a:spcPct val="115000"/>
                        </a:lnSpc>
                        <a:spcBef>
                          <a:spcPts val="0"/>
                        </a:spcBef>
                        <a:spcAft>
                          <a:spcPts val="0"/>
                        </a:spcAft>
                        <a:buSzPct val="25000"/>
                        <a:buNone/>
                      </a:pPr>
                      <a:r>
                        <a:rPr lang="x-none" sz="1400" b="1">
                          <a:latin typeface="Calibri" pitchFamily="34" charset="0"/>
                        </a:rPr>
                        <a:t>Required Fluency</a:t>
                      </a:r>
                    </a:p>
                  </a:txBody>
                  <a:tcPr marL="68575" marR="68575" marT="0" marB="0" anchor="ctr">
                    <a:solidFill>
                      <a:schemeClr val="accent1"/>
                    </a:solidFill>
                  </a:tcPr>
                </a:tc>
                <a:tc>
                  <a:txBody>
                    <a:bodyPr/>
                    <a:lstStyle/>
                    <a:p>
                      <a:pPr marL="0" marR="0" lvl="0" indent="0" algn="ctr" rtl="0">
                        <a:lnSpc>
                          <a:spcPct val="115000"/>
                        </a:lnSpc>
                        <a:spcBef>
                          <a:spcPts val="0"/>
                        </a:spcBef>
                        <a:spcAft>
                          <a:spcPts val="0"/>
                        </a:spcAft>
                        <a:buSzPct val="25000"/>
                        <a:buNone/>
                      </a:pPr>
                      <a:r>
                        <a:rPr lang="en-US" sz="1400" b="1" dirty="0" smtClean="0">
                          <a:latin typeface="Calibri" pitchFamily="34" charset="0"/>
                        </a:rPr>
                        <a:t>Grade</a:t>
                      </a:r>
                      <a:endParaRPr lang="x-none" sz="1400" b="1">
                        <a:latin typeface="Calibri" pitchFamily="34" charset="0"/>
                      </a:endParaRPr>
                    </a:p>
                  </a:txBody>
                  <a:tcPr marL="68575" marR="68575" marT="0" marB="0" anchor="ctr">
                    <a:solidFill>
                      <a:schemeClr val="accent1"/>
                    </a:solidFill>
                  </a:tcPr>
                </a:tc>
                <a:tc>
                  <a:txBody>
                    <a:bodyPr/>
                    <a:lstStyle/>
                    <a:p>
                      <a:pPr marL="0" marR="0" lvl="0" indent="0" algn="ctr" rtl="0">
                        <a:lnSpc>
                          <a:spcPct val="115000"/>
                        </a:lnSpc>
                        <a:spcBef>
                          <a:spcPts val="0"/>
                        </a:spcBef>
                        <a:spcAft>
                          <a:spcPts val="0"/>
                        </a:spcAft>
                        <a:buSzPct val="25000"/>
                        <a:buNone/>
                      </a:pPr>
                      <a:r>
                        <a:rPr lang="en-US" sz="1400" b="1" dirty="0" smtClean="0">
                          <a:latin typeface="Calibri" pitchFamily="34" charset="0"/>
                        </a:rPr>
                        <a:t>Required</a:t>
                      </a:r>
                      <a:r>
                        <a:rPr lang="en-US" sz="1400" b="1" baseline="0" dirty="0" smtClean="0">
                          <a:latin typeface="Calibri" pitchFamily="34" charset="0"/>
                        </a:rPr>
                        <a:t> Fluency</a:t>
                      </a:r>
                      <a:endParaRPr lang="x-none" sz="1400" b="1">
                        <a:latin typeface="Calibri" pitchFamily="34" charset="0"/>
                      </a:endParaRPr>
                    </a:p>
                  </a:txBody>
                  <a:tcPr marL="68575" marR="68575" marT="0" marB="0" anchor="ctr">
                    <a:solidFill>
                      <a:schemeClr val="accent1"/>
                    </a:solidFill>
                  </a:tcPr>
                </a:tc>
                <a:tc>
                  <a:txBody>
                    <a:bodyPr/>
                    <a:lstStyle/>
                    <a:p>
                      <a:pPr marL="0" marR="0" lvl="0" indent="0" algn="ctr" rtl="0">
                        <a:lnSpc>
                          <a:spcPct val="115000"/>
                        </a:lnSpc>
                        <a:spcBef>
                          <a:spcPts val="0"/>
                        </a:spcBef>
                        <a:spcAft>
                          <a:spcPts val="0"/>
                        </a:spcAft>
                        <a:buSzPct val="25000"/>
                        <a:buNone/>
                      </a:pPr>
                      <a:r>
                        <a:rPr lang="en-US" sz="1400" b="1" dirty="0" smtClean="0">
                          <a:latin typeface="Calibri" pitchFamily="34" charset="0"/>
                        </a:rPr>
                        <a:t>Grades 9-12</a:t>
                      </a:r>
                      <a:endParaRPr lang="x-none" sz="1400" b="1">
                        <a:latin typeface="Calibri" pitchFamily="34" charset="0"/>
                      </a:endParaRPr>
                    </a:p>
                  </a:txBody>
                  <a:tcPr marL="68575" marR="68575" marT="0" marB="0" anchor="ctr">
                    <a:solidFill>
                      <a:schemeClr val="accent1"/>
                    </a:solidFill>
                  </a:tcPr>
                </a:tc>
              </a:tr>
              <a:tr h="575440">
                <a:tc>
                  <a:txBody>
                    <a:bodyPr/>
                    <a:lstStyle/>
                    <a:p>
                      <a:pPr marL="0" marR="0" lvl="0" indent="0" algn="ctr" rtl="0">
                        <a:lnSpc>
                          <a:spcPct val="115000"/>
                        </a:lnSpc>
                        <a:spcBef>
                          <a:spcPts val="200"/>
                        </a:spcBef>
                        <a:spcAft>
                          <a:spcPts val="200"/>
                        </a:spcAft>
                        <a:buSzPct val="25000"/>
                        <a:buNone/>
                      </a:pPr>
                      <a:r>
                        <a:rPr lang="x-none" sz="1400" b="1" smtClean="0">
                          <a:solidFill>
                            <a:schemeClr val="tx2">
                              <a:lumMod val="25000"/>
                            </a:schemeClr>
                          </a:solidFill>
                          <a:latin typeface="Calibri" pitchFamily="34" charset="0"/>
                        </a:rPr>
                        <a:t>K</a:t>
                      </a:r>
                      <a:endParaRPr lang="x-none" sz="1400" b="1">
                        <a:solidFill>
                          <a:schemeClr val="tx2">
                            <a:lumMod val="25000"/>
                          </a:schemeClr>
                        </a:solidFill>
                        <a:latin typeface="Calibri" pitchFamily="34" charset="0"/>
                      </a:endParaRPr>
                    </a:p>
                  </a:txBody>
                  <a:tcPr marL="68575" marR="68575" marT="0" marB="0" anchor="ctr">
                    <a:solidFill>
                      <a:srgbClr val="F3F9FA"/>
                    </a:solidFill>
                  </a:tcPr>
                </a:tc>
                <a:tc>
                  <a:txBody>
                    <a:bodyPr/>
                    <a:lstStyle/>
                    <a:p>
                      <a:pPr marL="0" marR="0" lvl="0" indent="0" rtl="0">
                        <a:lnSpc>
                          <a:spcPct val="115000"/>
                        </a:lnSpc>
                        <a:spcBef>
                          <a:spcPts val="200"/>
                        </a:spcBef>
                        <a:spcAft>
                          <a:spcPts val="200"/>
                        </a:spcAft>
                        <a:buSzPct val="25000"/>
                        <a:buNone/>
                      </a:pPr>
                      <a:r>
                        <a:rPr lang="x-none" sz="1400" b="1">
                          <a:solidFill>
                            <a:schemeClr val="tx2">
                              <a:lumMod val="25000"/>
                            </a:schemeClr>
                          </a:solidFill>
                          <a:latin typeface="Calibri" pitchFamily="34" charset="0"/>
                        </a:rPr>
                        <a:t>Add/subtract within 5</a:t>
                      </a:r>
                    </a:p>
                  </a:txBody>
                  <a:tcPr marL="68575" marR="68575" marT="0" marB="0" anchor="ctr">
                    <a:solidFill>
                      <a:srgbClr val="F3F9FA"/>
                    </a:solidFill>
                  </a:tcPr>
                </a:tc>
                <a:tc rowSpan="2">
                  <a:txBody>
                    <a:bodyPr/>
                    <a:lstStyle/>
                    <a:p>
                      <a:pPr marL="0" marR="0" lvl="0" indent="0" algn="ctr" rtl="0">
                        <a:lnSpc>
                          <a:spcPct val="115000"/>
                        </a:lnSpc>
                        <a:spcBef>
                          <a:spcPts val="200"/>
                        </a:spcBef>
                        <a:spcAft>
                          <a:spcPts val="200"/>
                        </a:spcAft>
                        <a:buSzPct val="25000"/>
                        <a:buNone/>
                      </a:pPr>
                      <a:r>
                        <a:rPr lang="x-none" sz="1400" b="1">
                          <a:solidFill>
                            <a:schemeClr val="tx2">
                              <a:lumMod val="25000"/>
                            </a:schemeClr>
                          </a:solidFill>
                          <a:latin typeface="Calibri" pitchFamily="34" charset="0"/>
                        </a:rPr>
                        <a:t>5</a:t>
                      </a:r>
                    </a:p>
                  </a:txBody>
                  <a:tcPr marL="68575" marR="68575" marT="0" marB="0" anchor="ctr">
                    <a:solidFill>
                      <a:srgbClr val="F3F9FA"/>
                    </a:solidFill>
                  </a:tcPr>
                </a:tc>
                <a:tc rowSpan="2">
                  <a:txBody>
                    <a:bodyPr/>
                    <a:lstStyle/>
                    <a:p>
                      <a:pPr marL="0" marR="0" lvl="0" indent="0" rtl="0">
                        <a:lnSpc>
                          <a:spcPct val="115000"/>
                        </a:lnSpc>
                        <a:spcBef>
                          <a:spcPts val="200"/>
                        </a:spcBef>
                        <a:spcAft>
                          <a:spcPts val="200"/>
                        </a:spcAft>
                        <a:buSzPct val="25000"/>
                        <a:buNone/>
                      </a:pPr>
                      <a:r>
                        <a:rPr lang="x-none" sz="1400" b="1">
                          <a:solidFill>
                            <a:schemeClr val="tx2">
                              <a:lumMod val="25000"/>
                            </a:schemeClr>
                          </a:solidFill>
                          <a:latin typeface="Calibri" pitchFamily="34" charset="0"/>
                        </a:rPr>
                        <a:t>Addition/subtraction of fractions</a:t>
                      </a:r>
                    </a:p>
                    <a:p>
                      <a:pPr marL="0" marR="0" lvl="0" indent="0" rtl="0">
                        <a:lnSpc>
                          <a:spcPct val="115000"/>
                        </a:lnSpc>
                        <a:spcBef>
                          <a:spcPts val="200"/>
                        </a:spcBef>
                        <a:spcAft>
                          <a:spcPts val="200"/>
                        </a:spcAft>
                        <a:buSzPct val="25000"/>
                        <a:buNone/>
                      </a:pPr>
                      <a:r>
                        <a:rPr lang="x-none" sz="1400" b="1">
                          <a:solidFill>
                            <a:schemeClr val="tx2">
                              <a:lumMod val="25000"/>
                            </a:schemeClr>
                          </a:solidFill>
                          <a:latin typeface="Calibri" pitchFamily="34" charset="0"/>
                        </a:rPr>
                        <a:t>Whole number </a:t>
                      </a:r>
                      <a:r>
                        <a:rPr lang="x-none" sz="1400" b="1" smtClean="0">
                          <a:solidFill>
                            <a:schemeClr val="tx2">
                              <a:lumMod val="25000"/>
                            </a:schemeClr>
                          </a:solidFill>
                          <a:latin typeface="Calibri" pitchFamily="34" charset="0"/>
                        </a:rPr>
                        <a:t>and </a:t>
                      </a:r>
                      <a:r>
                        <a:rPr lang="x-none" sz="1400" b="1">
                          <a:solidFill>
                            <a:schemeClr val="tx2">
                              <a:lumMod val="25000"/>
                            </a:schemeClr>
                          </a:solidFill>
                          <a:latin typeface="Calibri" pitchFamily="34" charset="0"/>
                        </a:rPr>
                        <a:t>decimal operations</a:t>
                      </a:r>
                    </a:p>
                  </a:txBody>
                  <a:tcPr marL="68575" marR="68575" marT="0" marB="0" anchor="ctr">
                    <a:solidFill>
                      <a:srgbClr val="F3F9FA"/>
                    </a:solidFill>
                  </a:tcPr>
                </a:tc>
                <a:tc rowSpan="4">
                  <a:txBody>
                    <a:bodyPr/>
                    <a:lstStyle/>
                    <a:p>
                      <a:pPr marL="0" marR="0" lvl="0" indent="0" algn="l" defTabSz="914400" rtl="0" eaLnBrk="1" fontAlgn="auto" latinLnBrk="0" hangingPunct="1">
                        <a:lnSpc>
                          <a:spcPct val="115000"/>
                        </a:lnSpc>
                        <a:spcBef>
                          <a:spcPts val="200"/>
                        </a:spcBef>
                        <a:spcAft>
                          <a:spcPts val="200"/>
                        </a:spcAft>
                        <a:buClrTx/>
                        <a:buSzPct val="25000"/>
                        <a:buFontTx/>
                        <a:buNone/>
                        <a:tabLst/>
                        <a:defRPr/>
                      </a:pPr>
                      <a:r>
                        <a:rPr lang="x-none" sz="1400" b="1" smtClean="0">
                          <a:solidFill>
                            <a:schemeClr val="tx2">
                              <a:lumMod val="25000"/>
                            </a:schemeClr>
                          </a:solidFill>
                          <a:latin typeface="Calibri" pitchFamily="34" charset="0"/>
                          <a:sym typeface="Arial"/>
                        </a:rPr>
                        <a:t>Writing, interpreting, and translating between various forms of linear equations and inequalities, and using them to solve problems in Algebra 1</a:t>
                      </a:r>
                    </a:p>
                    <a:p>
                      <a:pPr marL="0" marR="0" lvl="0" indent="0" rtl="0">
                        <a:lnSpc>
                          <a:spcPct val="115000"/>
                        </a:lnSpc>
                        <a:spcBef>
                          <a:spcPts val="200"/>
                        </a:spcBef>
                        <a:spcAft>
                          <a:spcPts val="200"/>
                        </a:spcAft>
                        <a:buSzPct val="25000"/>
                        <a:buNone/>
                      </a:pPr>
                      <a:endParaRPr lang="x-none" sz="1400" b="1">
                        <a:solidFill>
                          <a:schemeClr val="tx2">
                            <a:lumMod val="25000"/>
                          </a:schemeClr>
                        </a:solidFill>
                        <a:latin typeface="Calibri" pitchFamily="34" charset="0"/>
                      </a:endParaRPr>
                    </a:p>
                  </a:txBody>
                  <a:tcPr marL="68575" marR="68575" marT="0" marB="0" anchor="ctr">
                    <a:solidFill>
                      <a:srgbClr val="F3F9FA"/>
                    </a:solidFill>
                  </a:tcPr>
                </a:tc>
              </a:tr>
              <a:tr h="468914">
                <a:tc rowSpan="2">
                  <a:txBody>
                    <a:bodyPr/>
                    <a:lstStyle/>
                    <a:p>
                      <a:pPr marL="0" marR="0" lvl="0" indent="0" algn="ctr" rtl="0">
                        <a:lnSpc>
                          <a:spcPct val="115000"/>
                        </a:lnSpc>
                        <a:spcBef>
                          <a:spcPts val="200"/>
                        </a:spcBef>
                        <a:spcAft>
                          <a:spcPts val="200"/>
                        </a:spcAft>
                        <a:buSzPct val="25000"/>
                        <a:buNone/>
                      </a:pPr>
                      <a:r>
                        <a:rPr lang="x-none" sz="1400" b="1">
                          <a:solidFill>
                            <a:schemeClr val="tx2">
                              <a:lumMod val="25000"/>
                            </a:schemeClr>
                          </a:solidFill>
                          <a:latin typeface="Calibri" pitchFamily="34" charset="0"/>
                        </a:rPr>
                        <a:t>1</a:t>
                      </a:r>
                    </a:p>
                  </a:txBody>
                  <a:tcPr marL="68575" marR="68575" marT="0" marB="0" anchor="ctr">
                    <a:solidFill>
                      <a:srgbClr val="F3F9FA"/>
                    </a:solidFill>
                  </a:tcPr>
                </a:tc>
                <a:tc rowSpan="2">
                  <a:txBody>
                    <a:bodyPr/>
                    <a:lstStyle/>
                    <a:p>
                      <a:pPr marL="0" marR="0" lvl="0" indent="0" rtl="0">
                        <a:lnSpc>
                          <a:spcPct val="115000"/>
                        </a:lnSpc>
                        <a:spcBef>
                          <a:spcPts val="200"/>
                        </a:spcBef>
                        <a:spcAft>
                          <a:spcPts val="200"/>
                        </a:spcAft>
                        <a:buSzPct val="25000"/>
                        <a:buNone/>
                      </a:pPr>
                      <a:r>
                        <a:rPr lang="x-none" sz="1400" b="1">
                          <a:solidFill>
                            <a:schemeClr val="tx2">
                              <a:lumMod val="25000"/>
                            </a:schemeClr>
                          </a:solidFill>
                          <a:latin typeface="Calibri" pitchFamily="34" charset="0"/>
                        </a:rPr>
                        <a:t>Add/subtract within 10</a:t>
                      </a:r>
                    </a:p>
                  </a:txBody>
                  <a:tcPr marL="68575" marR="68575" marT="0" marB="0" anchor="ctr">
                    <a:solidFill>
                      <a:srgbClr val="F3F9FA"/>
                    </a:solidFill>
                  </a:tcPr>
                </a:tc>
                <a:tc vMerge="1">
                  <a:txBody>
                    <a:bodyPr/>
                    <a:lstStyle/>
                    <a:p>
                      <a:endParaRPr lang="en-US"/>
                    </a:p>
                  </a:txBody>
                  <a:tcPr/>
                </a:tc>
                <a:tc vMerge="1">
                  <a:txBody>
                    <a:bodyPr/>
                    <a:lstStyle/>
                    <a:p>
                      <a:endParaRPr lang="en-US"/>
                    </a:p>
                  </a:txBody>
                  <a:tcPr/>
                </a:tc>
                <a:tc vMerge="1">
                  <a:txBody>
                    <a:bodyPr/>
                    <a:lstStyle/>
                    <a:p>
                      <a:endParaRPr lang="en-US"/>
                    </a:p>
                  </a:txBody>
                  <a:tcPr/>
                </a:tc>
              </a:tr>
              <a:tr h="93040">
                <a:tc vMerge="1">
                  <a:txBody>
                    <a:bodyPr/>
                    <a:lstStyle/>
                    <a:p>
                      <a:pPr marL="0" marR="0" lvl="0" indent="0" algn="ctr" rtl="0">
                        <a:lnSpc>
                          <a:spcPct val="115000"/>
                        </a:lnSpc>
                        <a:spcBef>
                          <a:spcPts val="200"/>
                        </a:spcBef>
                        <a:spcAft>
                          <a:spcPts val="200"/>
                        </a:spcAft>
                        <a:buSzPct val="25000"/>
                        <a:buNone/>
                      </a:pPr>
                      <a:endParaRPr lang="x-none" sz="1600" b="1">
                        <a:latin typeface="Calibri" pitchFamily="34" charset="0"/>
                      </a:endParaRPr>
                    </a:p>
                  </a:txBody>
                  <a:tcPr marL="68575" marR="68575" marT="0" marB="0" anchor="ctr">
                    <a:solidFill>
                      <a:srgbClr val="F3F9FA"/>
                    </a:solidFill>
                  </a:tcPr>
                </a:tc>
                <a:tc vMerge="1">
                  <a:txBody>
                    <a:bodyPr/>
                    <a:lstStyle/>
                    <a:p>
                      <a:pPr marL="0" marR="0" lvl="0" indent="0" rtl="0">
                        <a:lnSpc>
                          <a:spcPct val="115000"/>
                        </a:lnSpc>
                        <a:spcBef>
                          <a:spcPts val="200"/>
                        </a:spcBef>
                        <a:spcAft>
                          <a:spcPts val="200"/>
                        </a:spcAft>
                        <a:buSzPct val="25000"/>
                        <a:buNone/>
                      </a:pPr>
                      <a:endParaRPr lang="x-none" sz="1600" b="1">
                        <a:latin typeface="Calibri" pitchFamily="34" charset="0"/>
                      </a:endParaRPr>
                    </a:p>
                  </a:txBody>
                  <a:tcPr marL="68575" marR="68575" marT="0" marB="0" anchor="ctr">
                    <a:solidFill>
                      <a:srgbClr val="F3F9FA"/>
                    </a:solidFill>
                  </a:tcPr>
                </a:tc>
                <a:tc rowSpan="2">
                  <a:txBody>
                    <a:bodyPr/>
                    <a:lstStyle/>
                    <a:p>
                      <a:pPr marL="0" marR="0" lvl="0" indent="0" algn="ctr" rtl="0">
                        <a:lnSpc>
                          <a:spcPct val="115000"/>
                        </a:lnSpc>
                        <a:spcBef>
                          <a:spcPts val="200"/>
                        </a:spcBef>
                        <a:spcAft>
                          <a:spcPts val="200"/>
                        </a:spcAft>
                        <a:buSzPct val="25000"/>
                        <a:buNone/>
                      </a:pPr>
                      <a:r>
                        <a:rPr lang="x-none" sz="1400" b="1">
                          <a:solidFill>
                            <a:schemeClr val="tx2">
                              <a:lumMod val="25000"/>
                            </a:schemeClr>
                          </a:solidFill>
                          <a:latin typeface="Calibri" pitchFamily="34" charset="0"/>
                        </a:rPr>
                        <a:t>6</a:t>
                      </a:r>
                    </a:p>
                  </a:txBody>
                  <a:tcPr marL="68575" marR="68575" marT="0" marB="0" anchor="ctr">
                    <a:solidFill>
                      <a:srgbClr val="F3F9FA"/>
                    </a:solidFill>
                  </a:tcPr>
                </a:tc>
                <a:tc rowSpan="2">
                  <a:txBody>
                    <a:bodyPr/>
                    <a:lstStyle/>
                    <a:p>
                      <a:pPr marL="0" marR="0" lvl="0" indent="0" rtl="0">
                        <a:lnSpc>
                          <a:spcPct val="115000"/>
                        </a:lnSpc>
                        <a:spcBef>
                          <a:spcPts val="200"/>
                        </a:spcBef>
                        <a:spcAft>
                          <a:spcPts val="200"/>
                        </a:spcAft>
                        <a:buSzPct val="25000"/>
                        <a:buNone/>
                      </a:pPr>
                      <a:r>
                        <a:rPr lang="x-none" sz="1400" b="1">
                          <a:solidFill>
                            <a:schemeClr val="tx2">
                              <a:lumMod val="25000"/>
                            </a:schemeClr>
                          </a:solidFill>
                          <a:latin typeface="Calibri" pitchFamily="34" charset="0"/>
                        </a:rPr>
                        <a:t>Multi-digit division</a:t>
                      </a:r>
                    </a:p>
                    <a:p>
                      <a:pPr marL="0" marR="0" lvl="0" indent="0" rtl="0">
                        <a:lnSpc>
                          <a:spcPct val="115000"/>
                        </a:lnSpc>
                        <a:spcBef>
                          <a:spcPts val="200"/>
                        </a:spcBef>
                        <a:spcAft>
                          <a:spcPts val="200"/>
                        </a:spcAft>
                        <a:buSzPct val="25000"/>
                        <a:buNone/>
                      </a:pPr>
                      <a:r>
                        <a:rPr lang="x-none" sz="1400" b="1">
                          <a:solidFill>
                            <a:schemeClr val="tx2">
                              <a:lumMod val="25000"/>
                            </a:schemeClr>
                          </a:solidFill>
                          <a:latin typeface="Calibri" pitchFamily="34" charset="0"/>
                        </a:rPr>
                        <a:t>Multi-digit decimal operations</a:t>
                      </a:r>
                    </a:p>
                  </a:txBody>
                  <a:tcPr marL="68575" marR="68575" marT="0" marB="0" anchor="ctr">
                    <a:solidFill>
                      <a:srgbClr val="F3F9FA"/>
                    </a:solidFill>
                  </a:tcPr>
                </a:tc>
                <a:tc vMerge="1">
                  <a:txBody>
                    <a:bodyPr/>
                    <a:lstStyle/>
                    <a:p>
                      <a:pPr marL="0" marR="0" lvl="0" indent="0" rtl="0">
                        <a:lnSpc>
                          <a:spcPct val="115000"/>
                        </a:lnSpc>
                        <a:spcBef>
                          <a:spcPts val="200"/>
                        </a:spcBef>
                        <a:spcAft>
                          <a:spcPts val="200"/>
                        </a:spcAft>
                        <a:buSzPct val="25000"/>
                        <a:buNone/>
                      </a:pPr>
                      <a:endParaRPr lang="x-none" sz="1600" b="1">
                        <a:latin typeface="Calibri" pitchFamily="34" charset="0"/>
                      </a:endParaRPr>
                    </a:p>
                  </a:txBody>
                  <a:tcPr marL="68575" marR="68575" marT="0" marB="0" anchor="ctr">
                    <a:solidFill>
                      <a:srgbClr val="F3F9FA"/>
                    </a:solidFill>
                  </a:tcPr>
                </a:tc>
              </a:tr>
              <a:tr h="648757">
                <a:tc rowSpan="2">
                  <a:txBody>
                    <a:bodyPr/>
                    <a:lstStyle/>
                    <a:p>
                      <a:pPr marL="0" marR="0" lvl="0" indent="0" algn="ctr" rtl="0">
                        <a:lnSpc>
                          <a:spcPct val="115000"/>
                        </a:lnSpc>
                        <a:spcBef>
                          <a:spcPts val="200"/>
                        </a:spcBef>
                        <a:spcAft>
                          <a:spcPts val="200"/>
                        </a:spcAft>
                        <a:buSzPct val="25000"/>
                        <a:buNone/>
                      </a:pPr>
                      <a:r>
                        <a:rPr lang="x-none" sz="1400" b="1">
                          <a:solidFill>
                            <a:schemeClr val="tx2">
                              <a:lumMod val="25000"/>
                            </a:schemeClr>
                          </a:solidFill>
                          <a:latin typeface="Calibri" pitchFamily="34" charset="0"/>
                        </a:rPr>
                        <a:t>2</a:t>
                      </a:r>
                    </a:p>
                  </a:txBody>
                  <a:tcPr marL="68575" marR="68575" marT="0" marB="0" anchor="ctr">
                    <a:solidFill>
                      <a:srgbClr val="F3F9FA"/>
                    </a:solidFill>
                  </a:tcPr>
                </a:tc>
                <a:tc rowSpan="2">
                  <a:txBody>
                    <a:bodyPr/>
                    <a:lstStyle/>
                    <a:p>
                      <a:pPr marL="0" marR="0" lvl="0" indent="0" rtl="0">
                        <a:lnSpc>
                          <a:spcPct val="115000"/>
                        </a:lnSpc>
                        <a:spcBef>
                          <a:spcPts val="200"/>
                        </a:spcBef>
                        <a:spcAft>
                          <a:spcPts val="200"/>
                        </a:spcAft>
                        <a:buSzPct val="25000"/>
                        <a:buNone/>
                      </a:pPr>
                      <a:r>
                        <a:rPr lang="x-none" sz="1400" b="1">
                          <a:solidFill>
                            <a:schemeClr val="tx2">
                              <a:lumMod val="25000"/>
                            </a:schemeClr>
                          </a:solidFill>
                          <a:latin typeface="Calibri" pitchFamily="34" charset="0"/>
                        </a:rPr>
                        <a:t>Add/subtract within 20</a:t>
                      </a:r>
                      <a:r>
                        <a:rPr lang="x-none" sz="1400" b="1" baseline="0">
                          <a:solidFill>
                            <a:schemeClr val="tx2">
                              <a:lumMod val="25000"/>
                            </a:schemeClr>
                          </a:solidFill>
                          <a:latin typeface="Calibri" pitchFamily="34" charset="0"/>
                        </a:rPr>
                        <a:t> (recall sums of two one-digit numbers)</a:t>
                      </a:r>
                    </a:p>
                    <a:p>
                      <a:pPr marL="0" marR="0" lvl="0" indent="0" rtl="0">
                        <a:lnSpc>
                          <a:spcPct val="115000"/>
                        </a:lnSpc>
                        <a:spcBef>
                          <a:spcPts val="200"/>
                        </a:spcBef>
                        <a:spcAft>
                          <a:spcPts val="200"/>
                        </a:spcAft>
                        <a:buSzPct val="25000"/>
                        <a:buNone/>
                      </a:pPr>
                      <a:r>
                        <a:rPr lang="x-none" sz="1400" b="1">
                          <a:solidFill>
                            <a:schemeClr val="tx2">
                              <a:lumMod val="25000"/>
                            </a:schemeClr>
                          </a:solidFill>
                          <a:latin typeface="Calibri" pitchFamily="34" charset="0"/>
                        </a:rPr>
                        <a:t>Add/subtract within 100 (pencil </a:t>
                      </a:r>
                      <a:r>
                        <a:rPr lang="x-none" sz="1400" b="1" smtClean="0">
                          <a:solidFill>
                            <a:schemeClr val="tx2">
                              <a:lumMod val="25000"/>
                            </a:schemeClr>
                          </a:solidFill>
                          <a:latin typeface="Calibri" pitchFamily="34" charset="0"/>
                        </a:rPr>
                        <a:t>and </a:t>
                      </a:r>
                      <a:r>
                        <a:rPr lang="x-none" sz="1400" b="1">
                          <a:solidFill>
                            <a:schemeClr val="tx2">
                              <a:lumMod val="25000"/>
                            </a:schemeClr>
                          </a:solidFill>
                          <a:latin typeface="Calibri" pitchFamily="34" charset="0"/>
                        </a:rPr>
                        <a:t>paper)</a:t>
                      </a:r>
                    </a:p>
                  </a:txBody>
                  <a:tcPr marL="68575" marR="68575" marT="0" marB="0" anchor="ctr">
                    <a:solidFill>
                      <a:srgbClr val="F3F9FA"/>
                    </a:solidFill>
                  </a:tcPr>
                </a:tc>
                <a:tc vMerge="1">
                  <a:txBody>
                    <a:bodyPr/>
                    <a:lstStyle/>
                    <a:p>
                      <a:pPr marL="0" marR="0" lvl="0" indent="0" algn="ctr" rtl="0">
                        <a:lnSpc>
                          <a:spcPct val="115000"/>
                        </a:lnSpc>
                        <a:spcBef>
                          <a:spcPts val="200"/>
                        </a:spcBef>
                        <a:spcAft>
                          <a:spcPts val="200"/>
                        </a:spcAft>
                        <a:buSzPct val="25000"/>
                        <a:buNone/>
                      </a:pPr>
                      <a:endParaRPr lang="x-none" sz="1600" b="1"/>
                    </a:p>
                  </a:txBody>
                  <a:tcPr marL="68575" marR="68575" marT="0" marB="0" anchor="ctr"/>
                </a:tc>
                <a:tc vMerge="1">
                  <a:txBody>
                    <a:bodyPr/>
                    <a:lstStyle/>
                    <a:p>
                      <a:pPr marL="0" marR="0" lvl="0" indent="0" rtl="0">
                        <a:lnSpc>
                          <a:spcPct val="115000"/>
                        </a:lnSpc>
                        <a:spcBef>
                          <a:spcPts val="200"/>
                        </a:spcBef>
                        <a:spcAft>
                          <a:spcPts val="200"/>
                        </a:spcAft>
                        <a:buSzPct val="25000"/>
                        <a:buNone/>
                      </a:pPr>
                      <a:endParaRPr lang="x-none" sz="1600" b="1"/>
                    </a:p>
                  </a:txBody>
                  <a:tcPr marL="68575" marR="68575" marT="0" marB="0" anchor="ctr"/>
                </a:tc>
                <a:tc vMerge="1">
                  <a:txBody>
                    <a:bodyPr/>
                    <a:lstStyle/>
                    <a:p>
                      <a:endParaRPr lang="en-US" dirty="0"/>
                    </a:p>
                  </a:txBody>
                  <a:tcPr/>
                </a:tc>
              </a:tr>
              <a:tr h="807473">
                <a:tc vMerge="1">
                  <a:txBody>
                    <a:bodyPr/>
                    <a:lstStyle/>
                    <a:p>
                      <a:endParaRPr lang="en-US"/>
                    </a:p>
                  </a:txBody>
                  <a:tcPr/>
                </a:tc>
                <a:tc vMerge="1">
                  <a:txBody>
                    <a:bodyPr/>
                    <a:lstStyle/>
                    <a:p>
                      <a:endParaRPr lang="en-US"/>
                    </a:p>
                  </a:txBody>
                  <a:tcPr/>
                </a:tc>
                <a:tc rowSpan="2">
                  <a:txBody>
                    <a:bodyPr/>
                    <a:lstStyle/>
                    <a:p>
                      <a:pPr marL="0" marR="0" lvl="0" indent="0" algn="ctr" rtl="0">
                        <a:lnSpc>
                          <a:spcPct val="115000"/>
                        </a:lnSpc>
                        <a:spcBef>
                          <a:spcPts val="200"/>
                        </a:spcBef>
                        <a:spcAft>
                          <a:spcPts val="200"/>
                        </a:spcAft>
                        <a:buSzPct val="25000"/>
                        <a:buNone/>
                      </a:pPr>
                      <a:r>
                        <a:rPr lang="x-none" sz="1400" b="1">
                          <a:solidFill>
                            <a:schemeClr val="tx2">
                              <a:lumMod val="25000"/>
                            </a:schemeClr>
                          </a:solidFill>
                          <a:latin typeface="Calibri" pitchFamily="34" charset="0"/>
                        </a:rPr>
                        <a:t>7</a:t>
                      </a:r>
                    </a:p>
                  </a:txBody>
                  <a:tcPr marL="68575" marR="68575" marT="0" marB="0" anchor="ctr">
                    <a:solidFill>
                      <a:srgbClr val="F3F9FA"/>
                    </a:solidFill>
                  </a:tcPr>
                </a:tc>
                <a:tc rowSpan="2">
                  <a:txBody>
                    <a:bodyPr/>
                    <a:lstStyle/>
                    <a:p>
                      <a:pPr marL="0" marR="0" lvl="0" indent="0" rtl="0">
                        <a:lnSpc>
                          <a:spcPct val="115000"/>
                        </a:lnSpc>
                        <a:spcBef>
                          <a:spcPts val="200"/>
                        </a:spcBef>
                        <a:spcAft>
                          <a:spcPts val="200"/>
                        </a:spcAft>
                        <a:buSzPct val="25000"/>
                        <a:buNone/>
                      </a:pPr>
                      <a:r>
                        <a:rPr lang="x-none" sz="1400" b="1">
                          <a:solidFill>
                            <a:schemeClr val="tx2">
                              <a:lumMod val="25000"/>
                            </a:schemeClr>
                          </a:solidFill>
                          <a:latin typeface="Calibri" pitchFamily="34" charset="0"/>
                        </a:rPr>
                        <a:t>Operations with rational numbers</a:t>
                      </a:r>
                    </a:p>
                    <a:p>
                      <a:pPr marL="0" marR="0" lvl="0" indent="0" rtl="0">
                        <a:lnSpc>
                          <a:spcPct val="115000"/>
                        </a:lnSpc>
                        <a:spcBef>
                          <a:spcPts val="200"/>
                        </a:spcBef>
                        <a:spcAft>
                          <a:spcPts val="200"/>
                        </a:spcAft>
                        <a:buSzPct val="25000"/>
                        <a:buNone/>
                      </a:pPr>
                      <a:r>
                        <a:rPr lang="x-none" sz="1400" b="1">
                          <a:solidFill>
                            <a:schemeClr val="tx2">
                              <a:lumMod val="25000"/>
                            </a:schemeClr>
                          </a:solidFill>
                          <a:latin typeface="Calibri" pitchFamily="34" charset="0"/>
                        </a:rPr>
                        <a:t>Solve equations px + q = r, p(x + q) = r</a:t>
                      </a:r>
                    </a:p>
                  </a:txBody>
                  <a:tcPr marL="68575" marR="68575" marT="0" marB="0" anchor="ctr">
                    <a:solidFill>
                      <a:srgbClr val="F3F9FA"/>
                    </a:solidFill>
                  </a:tcPr>
                </a:tc>
                <a:tc rowSpan="4">
                  <a:txBody>
                    <a:bodyPr/>
                    <a:lstStyle/>
                    <a:p>
                      <a:pPr marL="0" marR="0" lvl="0" indent="0" algn="l" defTabSz="914400" rtl="0" eaLnBrk="1" fontAlgn="auto" latinLnBrk="0" hangingPunct="1">
                        <a:lnSpc>
                          <a:spcPct val="115000"/>
                        </a:lnSpc>
                        <a:spcBef>
                          <a:spcPts val="200"/>
                        </a:spcBef>
                        <a:spcAft>
                          <a:spcPts val="200"/>
                        </a:spcAft>
                        <a:buClrTx/>
                        <a:buSzPct val="25000"/>
                        <a:buFontTx/>
                        <a:buNone/>
                        <a:tabLst/>
                        <a:defRPr/>
                      </a:pPr>
                      <a:r>
                        <a:rPr lang="x-none" sz="1400" b="1" smtClean="0">
                          <a:solidFill>
                            <a:schemeClr val="tx2">
                              <a:lumMod val="25000"/>
                            </a:schemeClr>
                          </a:solidFill>
                          <a:latin typeface="Calibri" pitchFamily="34" charset="0"/>
                          <a:sym typeface="Arial"/>
                        </a:rPr>
                        <a:t>Writing, interpreting, and translating between various forms of linear equations and inequalities, and using them to solve problems in Algebra 1</a:t>
                      </a:r>
                    </a:p>
                    <a:p>
                      <a:pPr marL="0" marR="0" lvl="0" indent="0" rtl="0">
                        <a:lnSpc>
                          <a:spcPct val="115000"/>
                        </a:lnSpc>
                        <a:spcBef>
                          <a:spcPts val="200"/>
                        </a:spcBef>
                        <a:spcAft>
                          <a:spcPts val="200"/>
                        </a:spcAft>
                        <a:buSzPct val="25000"/>
                        <a:buNone/>
                      </a:pPr>
                      <a:endParaRPr lang="x-none" sz="1400" b="1">
                        <a:solidFill>
                          <a:schemeClr val="tx2">
                            <a:lumMod val="25000"/>
                          </a:schemeClr>
                        </a:solidFill>
                        <a:latin typeface="Calibri" pitchFamily="34" charset="0"/>
                      </a:endParaRPr>
                    </a:p>
                  </a:txBody>
                  <a:tcPr marL="68575" marR="68575" marT="0" marB="0">
                    <a:solidFill>
                      <a:srgbClr val="F3F9FA"/>
                    </a:solidFill>
                  </a:tcPr>
                </a:tc>
              </a:tr>
              <a:tr h="379708">
                <a:tc rowSpan="2">
                  <a:txBody>
                    <a:bodyPr/>
                    <a:lstStyle/>
                    <a:p>
                      <a:pPr marL="0" marR="0" lvl="0" indent="0" algn="ctr" rtl="0">
                        <a:lnSpc>
                          <a:spcPct val="115000"/>
                        </a:lnSpc>
                        <a:spcBef>
                          <a:spcPts val="200"/>
                        </a:spcBef>
                        <a:spcAft>
                          <a:spcPts val="200"/>
                        </a:spcAft>
                        <a:buSzPct val="25000"/>
                        <a:buNone/>
                      </a:pPr>
                      <a:r>
                        <a:rPr lang="x-none" sz="1400" b="1">
                          <a:solidFill>
                            <a:schemeClr val="tx2">
                              <a:lumMod val="25000"/>
                            </a:schemeClr>
                          </a:solidFill>
                          <a:latin typeface="Calibri" pitchFamily="34" charset="0"/>
                        </a:rPr>
                        <a:t>3</a:t>
                      </a:r>
                    </a:p>
                  </a:txBody>
                  <a:tcPr marL="68575" marR="68575" marT="0" marB="0" anchor="ctr">
                    <a:solidFill>
                      <a:srgbClr val="F3F9FA"/>
                    </a:solidFill>
                  </a:tcPr>
                </a:tc>
                <a:tc rowSpan="2">
                  <a:txBody>
                    <a:bodyPr/>
                    <a:lstStyle/>
                    <a:p>
                      <a:pPr marL="0" marR="0" lvl="0" indent="0" rtl="0">
                        <a:lnSpc>
                          <a:spcPct val="115000"/>
                        </a:lnSpc>
                        <a:spcBef>
                          <a:spcPts val="200"/>
                        </a:spcBef>
                        <a:spcAft>
                          <a:spcPts val="200"/>
                        </a:spcAft>
                        <a:buSzPct val="25000"/>
                        <a:buNone/>
                      </a:pPr>
                      <a:r>
                        <a:rPr lang="x-none" sz="1400" b="1">
                          <a:solidFill>
                            <a:schemeClr val="tx2">
                              <a:lumMod val="25000"/>
                            </a:schemeClr>
                          </a:solidFill>
                          <a:latin typeface="Calibri" pitchFamily="34" charset="0"/>
                        </a:rPr>
                        <a:t>Multiply/divide within 100 (recall</a:t>
                      </a:r>
                      <a:r>
                        <a:rPr lang="x-none" sz="1400" b="1" baseline="0">
                          <a:solidFill>
                            <a:schemeClr val="tx2">
                              <a:lumMod val="25000"/>
                            </a:schemeClr>
                          </a:solidFill>
                          <a:latin typeface="Calibri" pitchFamily="34" charset="0"/>
                        </a:rPr>
                        <a:t> </a:t>
                      </a:r>
                      <a:r>
                        <a:rPr lang="x-none" sz="1400" b="1">
                          <a:solidFill>
                            <a:schemeClr val="tx2">
                              <a:lumMod val="25000"/>
                            </a:schemeClr>
                          </a:solidFill>
                          <a:latin typeface="Calibri" pitchFamily="34" charset="0"/>
                        </a:rPr>
                        <a:t>all</a:t>
                      </a:r>
                      <a:r>
                        <a:rPr lang="x-none" sz="1400" b="1" baseline="0">
                          <a:solidFill>
                            <a:schemeClr val="tx2">
                              <a:lumMod val="25000"/>
                            </a:schemeClr>
                          </a:solidFill>
                          <a:latin typeface="Calibri" pitchFamily="34" charset="0"/>
                        </a:rPr>
                        <a:t> products of two one-digit numbers)</a:t>
                      </a:r>
                    </a:p>
                    <a:p>
                      <a:pPr marL="0" marR="0" lvl="0" indent="0" rtl="0">
                        <a:lnSpc>
                          <a:spcPct val="115000"/>
                        </a:lnSpc>
                        <a:spcBef>
                          <a:spcPts val="200"/>
                        </a:spcBef>
                        <a:spcAft>
                          <a:spcPts val="200"/>
                        </a:spcAft>
                        <a:buSzPct val="25000"/>
                        <a:buNone/>
                      </a:pPr>
                      <a:r>
                        <a:rPr lang="x-none" sz="1400" b="1">
                          <a:solidFill>
                            <a:schemeClr val="tx2">
                              <a:lumMod val="25000"/>
                            </a:schemeClr>
                          </a:solidFill>
                          <a:latin typeface="Calibri" pitchFamily="34" charset="0"/>
                        </a:rPr>
                        <a:t>Add/subtract within 1000</a:t>
                      </a:r>
                    </a:p>
                  </a:txBody>
                  <a:tcPr marL="68575" marR="68575" marT="0" marB="0" anchor="ctr">
                    <a:solidFill>
                      <a:srgbClr val="F3F9FA"/>
                    </a:solidFill>
                  </a:tcPr>
                </a:tc>
                <a:tc vMerge="1">
                  <a:txBody>
                    <a:bodyPr/>
                    <a:lstStyle/>
                    <a:p>
                      <a:pPr marL="0" marR="0" lvl="0" indent="0" algn="ctr" rtl="0">
                        <a:lnSpc>
                          <a:spcPct val="115000"/>
                        </a:lnSpc>
                        <a:spcBef>
                          <a:spcPts val="200"/>
                        </a:spcBef>
                        <a:spcAft>
                          <a:spcPts val="200"/>
                        </a:spcAft>
                        <a:buSzPct val="25000"/>
                        <a:buNone/>
                      </a:pPr>
                      <a:endParaRPr lang="x-none" sz="1600" b="1"/>
                    </a:p>
                  </a:txBody>
                  <a:tcPr marL="68575" marR="68575" marT="0" marB="0" anchor="ctr"/>
                </a:tc>
                <a:tc vMerge="1">
                  <a:txBody>
                    <a:bodyPr/>
                    <a:lstStyle/>
                    <a:p>
                      <a:pPr marL="0" marR="0" lvl="0" indent="0" rtl="0">
                        <a:lnSpc>
                          <a:spcPct val="115000"/>
                        </a:lnSpc>
                        <a:spcBef>
                          <a:spcPts val="200"/>
                        </a:spcBef>
                        <a:spcAft>
                          <a:spcPts val="200"/>
                        </a:spcAft>
                        <a:buSzPct val="25000"/>
                        <a:buNone/>
                      </a:pPr>
                      <a:endParaRPr lang="x-none" sz="1600" b="1"/>
                    </a:p>
                  </a:txBody>
                  <a:tcPr marL="68575" marR="68575" marT="0" marB="0" anchor="ctr"/>
                </a:tc>
                <a:tc vMerge="1">
                  <a:txBody>
                    <a:bodyPr/>
                    <a:lstStyle/>
                    <a:p>
                      <a:endParaRPr lang="en-US"/>
                    </a:p>
                  </a:txBody>
                  <a:tcPr/>
                </a:tc>
              </a:tr>
              <a:tr h="1055997">
                <a:tc vMerge="1">
                  <a:txBody>
                    <a:bodyPr/>
                    <a:lstStyle/>
                    <a:p>
                      <a:endParaRPr lang="en-US"/>
                    </a:p>
                  </a:txBody>
                  <a:tcPr/>
                </a:tc>
                <a:tc vMerge="1">
                  <a:txBody>
                    <a:bodyPr/>
                    <a:lstStyle/>
                    <a:p>
                      <a:endParaRPr lang="en-US"/>
                    </a:p>
                  </a:txBody>
                  <a:tcPr/>
                </a:tc>
                <a:tc rowSpan="2">
                  <a:txBody>
                    <a:bodyPr/>
                    <a:lstStyle/>
                    <a:p>
                      <a:pPr marL="0" marR="0" lvl="0" indent="0" algn="ctr" defTabSz="914400" rtl="0" eaLnBrk="1" fontAlgn="auto" latinLnBrk="0" hangingPunct="1">
                        <a:lnSpc>
                          <a:spcPct val="115000"/>
                        </a:lnSpc>
                        <a:spcBef>
                          <a:spcPts val="200"/>
                        </a:spcBef>
                        <a:spcAft>
                          <a:spcPts val="200"/>
                        </a:spcAft>
                        <a:buClrTx/>
                        <a:buSzPct val="25000"/>
                        <a:buFontTx/>
                        <a:buNone/>
                        <a:tabLst/>
                        <a:defRPr/>
                      </a:pPr>
                      <a:r>
                        <a:rPr lang="x-none" sz="1400" b="1" smtClean="0">
                          <a:solidFill>
                            <a:schemeClr val="tx2">
                              <a:lumMod val="25000"/>
                            </a:schemeClr>
                          </a:solidFill>
                          <a:latin typeface="Calibri" pitchFamily="34" charset="0"/>
                        </a:rPr>
                        <a:t>8</a:t>
                      </a:r>
                    </a:p>
                  </a:txBody>
                  <a:tcPr marL="68575" marR="68575" marT="0" marB="0" anchor="ctr">
                    <a:solidFill>
                      <a:srgbClr val="F3F9FA"/>
                    </a:solidFill>
                  </a:tcPr>
                </a:tc>
                <a:tc rowSpan="2">
                  <a:txBody>
                    <a:bodyPr/>
                    <a:lstStyle/>
                    <a:p>
                      <a:pPr marL="0" marR="0" lvl="0" indent="0" rtl="0">
                        <a:lnSpc>
                          <a:spcPct val="115000"/>
                        </a:lnSpc>
                        <a:spcBef>
                          <a:spcPts val="200"/>
                        </a:spcBef>
                        <a:spcAft>
                          <a:spcPts val="200"/>
                        </a:spcAft>
                        <a:buSzPct val="25000"/>
                        <a:buNone/>
                      </a:pPr>
                      <a:r>
                        <a:rPr lang="x-none" sz="1400" b="1" smtClean="0">
                          <a:solidFill>
                            <a:schemeClr val="tx2">
                              <a:lumMod val="25000"/>
                            </a:schemeClr>
                          </a:solidFill>
                          <a:latin typeface="Calibri" pitchFamily="34" charset="0"/>
                        </a:rPr>
                        <a:t>Solve  linear equations in one variable</a:t>
                      </a:r>
                    </a:p>
                    <a:p>
                      <a:pPr marL="0" marR="0" lvl="0" indent="0" rtl="0">
                        <a:lnSpc>
                          <a:spcPct val="115000"/>
                        </a:lnSpc>
                        <a:spcBef>
                          <a:spcPts val="200"/>
                        </a:spcBef>
                        <a:spcAft>
                          <a:spcPts val="200"/>
                        </a:spcAft>
                        <a:buSzPct val="25000"/>
                        <a:buNone/>
                      </a:pPr>
                      <a:r>
                        <a:rPr lang="x-none" sz="1400" b="1" smtClean="0">
                          <a:solidFill>
                            <a:schemeClr val="tx2">
                              <a:lumMod val="25000"/>
                            </a:schemeClr>
                          </a:solidFill>
                          <a:latin typeface="Calibri" pitchFamily="34" charset="0"/>
                        </a:rPr>
                        <a:t>Solve  pairs of simultaneous linear equations</a:t>
                      </a:r>
                    </a:p>
                  </a:txBody>
                  <a:tcPr marL="68575" marR="68575" marT="0" marB="0" anchor="ctr">
                    <a:solidFill>
                      <a:srgbClr val="F3F9FA"/>
                    </a:solidFill>
                  </a:tcPr>
                </a:tc>
                <a:tc vMerge="1">
                  <a:txBody>
                    <a:bodyPr/>
                    <a:lstStyle/>
                    <a:p>
                      <a:endParaRPr lang="en-US"/>
                    </a:p>
                  </a:txBody>
                  <a:tcPr/>
                </a:tc>
              </a:tr>
              <a:tr h="792597">
                <a:tc>
                  <a:txBody>
                    <a:bodyPr/>
                    <a:lstStyle/>
                    <a:p>
                      <a:pPr marL="0" marR="0" lvl="0" indent="0" algn="ctr" rtl="0">
                        <a:lnSpc>
                          <a:spcPct val="115000"/>
                        </a:lnSpc>
                        <a:spcBef>
                          <a:spcPts val="200"/>
                        </a:spcBef>
                        <a:spcAft>
                          <a:spcPts val="200"/>
                        </a:spcAft>
                        <a:buSzPct val="25000"/>
                        <a:buNone/>
                      </a:pPr>
                      <a:r>
                        <a:rPr lang="x-none" sz="1400" b="1">
                          <a:solidFill>
                            <a:schemeClr val="tx2">
                              <a:lumMod val="25000"/>
                            </a:schemeClr>
                          </a:solidFill>
                          <a:latin typeface="Calibri" pitchFamily="34" charset="0"/>
                        </a:rPr>
                        <a:t>4</a:t>
                      </a:r>
                    </a:p>
                  </a:txBody>
                  <a:tcPr marL="68575" marR="68575" marT="0" marB="0" anchor="ctr">
                    <a:solidFill>
                      <a:srgbClr val="F3F9FA"/>
                    </a:solidFill>
                  </a:tcPr>
                </a:tc>
                <a:tc>
                  <a:txBody>
                    <a:bodyPr/>
                    <a:lstStyle/>
                    <a:p>
                      <a:pPr marL="0" marR="0" lvl="0" indent="0" rtl="0">
                        <a:lnSpc>
                          <a:spcPct val="115000"/>
                        </a:lnSpc>
                        <a:spcBef>
                          <a:spcPts val="200"/>
                        </a:spcBef>
                        <a:spcAft>
                          <a:spcPts val="200"/>
                        </a:spcAft>
                        <a:buSzPct val="25000"/>
                        <a:buNone/>
                      </a:pPr>
                      <a:r>
                        <a:rPr lang="x-none" sz="1400" b="1" smtClean="0">
                          <a:solidFill>
                            <a:schemeClr val="tx2">
                              <a:lumMod val="25000"/>
                            </a:schemeClr>
                          </a:solidFill>
                          <a:latin typeface="Calibri" pitchFamily="34" charset="0"/>
                        </a:rPr>
                        <a:t>Add/subtract within 1,000,000</a:t>
                      </a:r>
                    </a:p>
                    <a:p>
                      <a:pPr marL="0" marR="0" lvl="0" indent="0" rtl="0">
                        <a:lnSpc>
                          <a:spcPct val="115000"/>
                        </a:lnSpc>
                        <a:spcBef>
                          <a:spcPts val="200"/>
                        </a:spcBef>
                        <a:spcAft>
                          <a:spcPts val="200"/>
                        </a:spcAft>
                        <a:buSzPct val="25000"/>
                        <a:buNone/>
                      </a:pPr>
                      <a:r>
                        <a:rPr lang="x-none" sz="1400" b="1" smtClean="0">
                          <a:solidFill>
                            <a:schemeClr val="tx2">
                              <a:lumMod val="25000"/>
                            </a:schemeClr>
                          </a:solidFill>
                          <a:latin typeface="Calibri" pitchFamily="34" charset="0"/>
                        </a:rPr>
                        <a:t>Multi-digit multiplication</a:t>
                      </a:r>
                      <a:endParaRPr lang="x-none" sz="1400" b="1">
                        <a:solidFill>
                          <a:schemeClr val="tx2">
                            <a:lumMod val="25000"/>
                          </a:schemeClr>
                        </a:solidFill>
                        <a:latin typeface="Calibri" pitchFamily="34" charset="0"/>
                      </a:endParaRPr>
                    </a:p>
                  </a:txBody>
                  <a:tcPr marL="68575" marR="68575" marT="0" marB="0" anchor="ctr">
                    <a:solidFill>
                      <a:srgbClr val="F3F9FA"/>
                    </a:solidFill>
                  </a:tcPr>
                </a:tc>
                <a:tc vMerge="1">
                  <a:txBody>
                    <a:bodyPr/>
                    <a:lstStyle/>
                    <a:p>
                      <a:endParaRPr lang="en-US" dirty="0"/>
                    </a:p>
                  </a:txBody>
                  <a:tcPr marL="68575" marR="68575" marT="0" marB="0" anchor="ctr">
                    <a:solidFill>
                      <a:srgbClr val="F3F9FA"/>
                    </a:solidFill>
                  </a:tcPr>
                </a:tc>
                <a:tc vMerge="1">
                  <a:txBody>
                    <a:bodyPr/>
                    <a:lstStyle/>
                    <a:p>
                      <a:endParaRPr lang="en-US" dirty="0"/>
                    </a:p>
                  </a:txBody>
                  <a:tcPr marL="68575" marR="68575" marT="0" marB="0" anchor="ctr">
                    <a:solidFill>
                      <a:srgbClr val="F3F9FA"/>
                    </a:solidFill>
                  </a:tcPr>
                </a:tc>
                <a:tc vMerge="1">
                  <a:txBody>
                    <a:bodyPr/>
                    <a:lstStyle/>
                    <a:p>
                      <a:pPr marL="0" marR="0" lvl="0" indent="0" rtl="0">
                        <a:lnSpc>
                          <a:spcPct val="115000"/>
                        </a:lnSpc>
                        <a:spcBef>
                          <a:spcPts val="200"/>
                        </a:spcBef>
                        <a:spcAft>
                          <a:spcPts val="200"/>
                        </a:spcAft>
                        <a:buSzPct val="25000"/>
                        <a:buNone/>
                      </a:pPr>
                      <a:endParaRPr lang="x-none" sz="1400" b="1" smtClean="0">
                        <a:latin typeface="Calibri" pitchFamily="34" charset="0"/>
                      </a:endParaRPr>
                    </a:p>
                  </a:txBody>
                  <a:tcPr marL="68575" marR="68575" marT="0" marB="0" anchor="ctr">
                    <a:solidFill>
                      <a:srgbClr val="F3F9FA"/>
                    </a:solidFill>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99032"/>
          </a:xfrm>
        </p:spPr>
        <p:txBody>
          <a:bodyPr/>
          <a:lstStyle/>
          <a:p>
            <a:r>
              <a:rPr lang="en-US" dirty="0" smtClean="0">
                <a:latin typeface="+mn-lt"/>
              </a:rPr>
              <a:t>Deep Understanding</a:t>
            </a:r>
            <a:endParaRPr lang="en-US" dirty="0">
              <a:latin typeface="+mn-lt"/>
            </a:endParaRPr>
          </a:p>
        </p:txBody>
      </p:sp>
      <p:sp>
        <p:nvSpPr>
          <p:cNvPr id="3" name="Content Placeholder 2"/>
          <p:cNvSpPr>
            <a:spLocks noGrp="1"/>
          </p:cNvSpPr>
          <p:nvPr>
            <p:ph idx="1"/>
          </p:nvPr>
        </p:nvSpPr>
        <p:spPr>
          <a:xfrm>
            <a:off x="457200" y="1524000"/>
            <a:ext cx="8229600" cy="4930808"/>
          </a:xfrm>
        </p:spPr>
        <p:txBody>
          <a:bodyPr/>
          <a:lstStyle/>
          <a:p>
            <a:endParaRPr lang="en-US" dirty="0" smtClean="0"/>
          </a:p>
          <a:p>
            <a:r>
              <a:rPr lang="en-US" dirty="0" smtClean="0"/>
              <a:t> </a:t>
            </a:r>
            <a:r>
              <a:rPr lang="en-US" sz="3200" dirty="0" smtClean="0"/>
              <a:t>Students deeply understand and can operate easily within a math concept before moving on. They learn more than the trick to get the answer right. They learn the math. </a:t>
            </a:r>
            <a:r>
              <a:rPr lang="en-US" dirty="0" smtClean="0"/>
              <a:t>	</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the Math??</a:t>
            </a:r>
            <a:endParaRPr lang="en-US" dirty="0"/>
          </a:p>
        </p:txBody>
      </p:sp>
      <p:pic>
        <p:nvPicPr>
          <p:cNvPr id="6" name="Learning_Math_(Funny).mp4">
            <a:hlinkClick r:id="" action="ppaction://media"/>
          </p:cNvPr>
          <p:cNvPicPr>
            <a:picLocks noGrp="1" noRot="1" noChangeAspect="1"/>
          </p:cNvPicPr>
          <p:nvPr>
            <p:ph idx="1"/>
            <a:videoFile r:link="rId1"/>
          </p:nvPr>
        </p:nvPicPr>
        <p:blipFill>
          <a:blip r:embed="rId3" cstate="print"/>
          <a:stretch>
            <a:fillRect/>
          </a:stretch>
        </p:blipFill>
        <p:spPr>
          <a:xfrm>
            <a:off x="1045633" y="1524000"/>
            <a:ext cx="7031567" cy="5273675"/>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7494"/>
            <a:ext cx="8534400" cy="1399032"/>
          </a:xfrm>
        </p:spPr>
        <p:txBody>
          <a:bodyPr>
            <a:normAutofit/>
          </a:bodyPr>
          <a:lstStyle/>
          <a:p>
            <a:r>
              <a:rPr lang="en-US" sz="3600" dirty="0" smtClean="0">
                <a:solidFill>
                  <a:schemeClr val="accent1"/>
                </a:solidFill>
                <a:effectLst/>
              </a:rPr>
              <a:t>Answer Getting vs. Learning Math</a:t>
            </a:r>
            <a:endParaRPr lang="en-US" sz="3600" dirty="0">
              <a:solidFill>
                <a:schemeClr val="accent1"/>
              </a:solidFill>
              <a:effectLst/>
            </a:endParaRPr>
          </a:p>
        </p:txBody>
      </p:sp>
      <p:sp>
        <p:nvSpPr>
          <p:cNvPr id="3" name="Content Placeholder 2"/>
          <p:cNvSpPr>
            <a:spLocks noGrp="1"/>
          </p:cNvSpPr>
          <p:nvPr>
            <p:ph idx="1"/>
          </p:nvPr>
        </p:nvSpPr>
        <p:spPr/>
        <p:txBody>
          <a:bodyPr/>
          <a:lstStyle/>
          <a:p>
            <a:r>
              <a:rPr lang="en-US" sz="3200" dirty="0" smtClean="0">
                <a:cs typeface="Arial" pitchFamily="34" charset="0"/>
              </a:rPr>
              <a:t>US:  </a:t>
            </a:r>
          </a:p>
          <a:p>
            <a:pPr lvl="1"/>
            <a:r>
              <a:rPr lang="en-US" sz="3200" dirty="0" smtClean="0">
                <a:cs typeface="Arial" pitchFamily="34" charset="0"/>
              </a:rPr>
              <a:t>How can I teach my kids to get the answer to this problem?</a:t>
            </a:r>
          </a:p>
          <a:p>
            <a:endParaRPr lang="en-US" dirty="0" smtClean="0">
              <a:cs typeface="Arial" pitchFamily="34" charset="0"/>
            </a:endParaRPr>
          </a:p>
          <a:p>
            <a:r>
              <a:rPr lang="en-US" sz="3200" dirty="0" smtClean="0">
                <a:cs typeface="Arial" pitchFamily="34" charset="0"/>
              </a:rPr>
              <a:t>Japan:  </a:t>
            </a:r>
          </a:p>
          <a:p>
            <a:pPr lvl="1"/>
            <a:r>
              <a:rPr lang="en-US" sz="3200" dirty="0" smtClean="0">
                <a:cs typeface="Arial" pitchFamily="34" charset="0"/>
              </a:rPr>
              <a:t>How can I use this problem to teach mathematics they don’t already know?</a:t>
            </a:r>
          </a:p>
          <a:p>
            <a:endParaRPr lang="en-US" dirty="0"/>
          </a:p>
        </p:txBody>
      </p:sp>
      <p:pic>
        <p:nvPicPr>
          <p:cNvPr id="4" name="Picture 6" descr="C:\Documents and Settings\carmar\Local Settings\Temporary Internet Files\Content.IE5\DD33F9TC\MC900015889[1].wmf"/>
          <p:cNvPicPr>
            <a:picLocks noChangeAspect="1" noChangeArrowheads="1"/>
          </p:cNvPicPr>
          <p:nvPr/>
        </p:nvPicPr>
        <p:blipFill>
          <a:blip r:embed="rId2" cstate="print"/>
          <a:srcRect/>
          <a:stretch>
            <a:fillRect/>
          </a:stretch>
        </p:blipFill>
        <p:spPr bwMode="auto">
          <a:xfrm>
            <a:off x="6324600" y="3048000"/>
            <a:ext cx="1219200" cy="982351"/>
          </a:xfrm>
          <a:prstGeom prst="rect">
            <a:avLst/>
          </a:prstGeom>
          <a:noFill/>
        </p:spPr>
      </p:pic>
      <p:pic>
        <p:nvPicPr>
          <p:cNvPr id="5" name="Picture 3" descr="C:\Documents and Settings\carmar\Local Settings\Temporary Internet Files\Content.IE5\09P4NSZN\MC900129142[1].wmf"/>
          <p:cNvPicPr>
            <a:picLocks noChangeAspect="1" noChangeArrowheads="1"/>
          </p:cNvPicPr>
          <p:nvPr/>
        </p:nvPicPr>
        <p:blipFill>
          <a:blip r:embed="rId3" cstate="print"/>
          <a:srcRect/>
          <a:stretch>
            <a:fillRect/>
          </a:stretch>
        </p:blipFill>
        <p:spPr bwMode="auto">
          <a:xfrm>
            <a:off x="3048000" y="5715000"/>
            <a:ext cx="1130398" cy="969979"/>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Application</a:t>
            </a:r>
            <a:r>
              <a:rPr lang="en-US" dirty="0" smtClean="0">
                <a:latin typeface="Calibri" pitchFamily="34" charset="0"/>
              </a:rPr>
              <a:t> </a:t>
            </a:r>
            <a:endParaRPr lang="en-US" dirty="0"/>
          </a:p>
        </p:txBody>
      </p:sp>
      <p:sp>
        <p:nvSpPr>
          <p:cNvPr id="3" name="Content Placeholder 2"/>
          <p:cNvSpPr>
            <a:spLocks noGrp="1"/>
          </p:cNvSpPr>
          <p:nvPr>
            <p:ph idx="1"/>
          </p:nvPr>
        </p:nvSpPr>
        <p:spPr>
          <a:xfrm>
            <a:off x="457200" y="1219200"/>
            <a:ext cx="8229600" cy="5235608"/>
          </a:xfrm>
        </p:spPr>
        <p:txBody>
          <a:bodyPr/>
          <a:lstStyle/>
          <a:p>
            <a:endParaRPr lang="en-US" dirty="0" smtClean="0"/>
          </a:p>
          <a:p>
            <a:r>
              <a:rPr lang="en-US" dirty="0" smtClean="0"/>
              <a:t> Students are expected to use math and choose the appropriate concept for application even when they are not prompted to do so. 	</a:t>
            </a:r>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Math Makeover—Dan Meyer</a:t>
            </a:r>
            <a:br>
              <a:rPr lang="en-US" dirty="0" smtClean="0"/>
            </a:br>
            <a:r>
              <a:rPr lang="en-US" sz="1600" dirty="0" smtClean="0"/>
              <a:t>http://www.ted.com/speakers/dan_meyer.html</a:t>
            </a:r>
            <a:endParaRPr lang="en-US" sz="1600" dirty="0"/>
          </a:p>
        </p:txBody>
      </p:sp>
      <p:pic>
        <p:nvPicPr>
          <p:cNvPr id="6" name="DanMeyer_2010X-480p.mp4">
            <a:hlinkClick r:id="" action="ppaction://media"/>
          </p:cNvPr>
          <p:cNvPicPr>
            <a:picLocks noGrp="1" noRot="1" noChangeAspect="1"/>
          </p:cNvPicPr>
          <p:nvPr>
            <p:ph idx="1"/>
            <a:videoFile r:link="rId1"/>
          </p:nvPr>
        </p:nvPicPr>
        <p:blipFill>
          <a:blip r:embed="rId3" cstate="print"/>
          <a:stretch>
            <a:fillRect/>
          </a:stretch>
        </p:blipFill>
        <p:spPr>
          <a:xfrm>
            <a:off x="944033" y="1447800"/>
            <a:ext cx="7213600" cy="54102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Dual Intensity</a:t>
            </a:r>
            <a:endParaRPr lang="en-US" dirty="0">
              <a:latin typeface="+mn-lt"/>
            </a:endParaRPr>
          </a:p>
        </p:txBody>
      </p:sp>
      <p:sp>
        <p:nvSpPr>
          <p:cNvPr id="3" name="Content Placeholder 2"/>
          <p:cNvSpPr>
            <a:spLocks noGrp="1"/>
          </p:cNvSpPr>
          <p:nvPr>
            <p:ph idx="1"/>
          </p:nvPr>
        </p:nvSpPr>
        <p:spPr>
          <a:xfrm>
            <a:off x="457200" y="1295400"/>
            <a:ext cx="8229600" cy="5159408"/>
          </a:xfrm>
        </p:spPr>
        <p:txBody>
          <a:bodyPr/>
          <a:lstStyle/>
          <a:p>
            <a:endParaRPr lang="en-US" dirty="0" smtClean="0"/>
          </a:p>
          <a:p>
            <a:r>
              <a:rPr lang="en-US" dirty="0" smtClean="0"/>
              <a:t> Students are practicing and understanding. There is more than a balance between these two things in the classroom – both are occurring with intensity.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 Core Standards</a:t>
            </a:r>
            <a:endParaRPr lang="en-US" dirty="0"/>
          </a:p>
        </p:txBody>
      </p:sp>
      <p:sp>
        <p:nvSpPr>
          <p:cNvPr id="3" name="Text Placeholder 2"/>
          <p:cNvSpPr>
            <a:spLocks noGrp="1"/>
          </p:cNvSpPr>
          <p:nvPr>
            <p:ph type="body" idx="1"/>
          </p:nvPr>
        </p:nvSpPr>
        <p:spPr/>
        <p:txBody>
          <a:bodyPr/>
          <a:lstStyle/>
          <a:p>
            <a:r>
              <a:rPr lang="en-US" dirty="0" smtClean="0"/>
              <a:t>Webb’s Depth of Knowledge</a:t>
            </a:r>
          </a:p>
          <a:p>
            <a:r>
              <a:rPr lang="en-US" dirty="0" smtClean="0"/>
              <a:t>Assessment Levels</a:t>
            </a:r>
          </a:p>
          <a:p>
            <a:r>
              <a:rPr lang="en-US" dirty="0" smtClean="0"/>
              <a:t>Teacher Effectiveness</a:t>
            </a:r>
          </a:p>
          <a:p>
            <a:r>
              <a:rPr lang="en-US" dirty="0" smtClean="0"/>
              <a:t>PA Core Rationale </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half" idx="2"/>
          </p:nvPr>
        </p:nvSpPr>
        <p:spPr>
          <a:xfrm>
            <a:off x="3962400" y="5181600"/>
            <a:ext cx="5181600" cy="1676400"/>
          </a:xfrm>
        </p:spPr>
        <p:txBody>
          <a:bodyPr>
            <a:normAutofit/>
          </a:bodyPr>
          <a:lstStyle/>
          <a:p>
            <a:r>
              <a:rPr lang="en-US" sz="1400" dirty="0" smtClean="0"/>
              <a:t>National Research Council. (2001). </a:t>
            </a:r>
            <a:r>
              <a:rPr lang="en-US" sz="1400" i="1" dirty="0" smtClean="0"/>
              <a:t>Adding it up: Helping children learn mathematics. </a:t>
            </a:r>
            <a:r>
              <a:rPr lang="en-US" sz="1400" dirty="0" smtClean="0"/>
              <a:t>J. Kilpatrick, J. Swafford, and B. </a:t>
            </a:r>
            <a:r>
              <a:rPr lang="en-US" sz="1400" dirty="0" err="1" smtClean="0"/>
              <a:t>Findell</a:t>
            </a:r>
            <a:r>
              <a:rPr lang="en-US" sz="1400" dirty="0" smtClean="0"/>
              <a:t> (Eds.). Mathematics Learning Study Committee, Center for Education, Division of Behavioral and Social Sciences and Education. Washington, DC: National Academy Press.</a:t>
            </a:r>
            <a:endParaRPr lang="en-US" sz="1400" dirty="0"/>
          </a:p>
        </p:txBody>
      </p:sp>
      <p:sp>
        <p:nvSpPr>
          <p:cNvPr id="5" name="Title 4"/>
          <p:cNvSpPr>
            <a:spLocks noGrp="1"/>
          </p:cNvSpPr>
          <p:nvPr>
            <p:ph type="title"/>
          </p:nvPr>
        </p:nvSpPr>
        <p:spPr>
          <a:xfrm>
            <a:off x="304800" y="267494"/>
            <a:ext cx="8686800" cy="1408906"/>
          </a:xfrm>
        </p:spPr>
        <p:txBody>
          <a:bodyPr/>
          <a:lstStyle/>
          <a:p>
            <a:r>
              <a:rPr lang="en-US" dirty="0" smtClean="0"/>
              <a:t>Dual Intensity—Proficiency </a:t>
            </a:r>
            <a:endParaRPr lang="en-US" dirty="0"/>
          </a:p>
        </p:txBody>
      </p:sp>
      <p:pic>
        <p:nvPicPr>
          <p:cNvPr id="8" name="Content Placeholder 7" descr="mathpractice.png"/>
          <p:cNvPicPr>
            <a:picLocks noGrp="1" noChangeAspect="1"/>
          </p:cNvPicPr>
          <p:nvPr>
            <p:ph sz="half" idx="1"/>
          </p:nvPr>
        </p:nvPicPr>
        <p:blipFill>
          <a:blip r:embed="rId2" cstate="print"/>
          <a:stretch>
            <a:fillRect/>
          </a:stretch>
        </p:blipFill>
        <p:spPr>
          <a:xfrm>
            <a:off x="533401" y="1722437"/>
            <a:ext cx="3810000" cy="4912894"/>
          </a:xfrm>
        </p:spPr>
      </p:pic>
      <p:pic>
        <p:nvPicPr>
          <p:cNvPr id="9" name="Picture 7" descr="Cover of Adding it Up book."/>
          <p:cNvPicPr>
            <a:picLocks noChangeAspect="1" noChangeArrowheads="1"/>
          </p:cNvPicPr>
          <p:nvPr/>
        </p:nvPicPr>
        <p:blipFill>
          <a:blip r:embed="rId3" cstate="print"/>
          <a:srcRect/>
          <a:stretch>
            <a:fillRect/>
          </a:stretch>
        </p:blipFill>
        <p:spPr bwMode="auto">
          <a:xfrm>
            <a:off x="5867400" y="2057400"/>
            <a:ext cx="1852684" cy="2667688"/>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Effective Math Instruction</a:t>
            </a:r>
            <a:endParaRPr lang="en-US" dirty="0"/>
          </a:p>
        </p:txBody>
      </p:sp>
      <p:pic>
        <p:nvPicPr>
          <p:cNvPr id="5" name="Content Placeholder 4" descr="additup.png"/>
          <p:cNvPicPr>
            <a:picLocks noGrp="1" noChangeAspect="1"/>
          </p:cNvPicPr>
          <p:nvPr>
            <p:ph idx="1"/>
          </p:nvPr>
        </p:nvPicPr>
        <p:blipFill>
          <a:blip r:embed="rId2" cstate="print"/>
          <a:stretch>
            <a:fillRect/>
          </a:stretch>
        </p:blipFill>
        <p:spPr>
          <a:xfrm>
            <a:off x="914400" y="1295400"/>
            <a:ext cx="7255146" cy="4903604"/>
          </a:xfrm>
        </p:spPr>
      </p:pic>
      <p:sp>
        <p:nvSpPr>
          <p:cNvPr id="4" name="Rectangle 3">
            <a:hlinkClick r:id="rId3" action="ppaction://hlinkfile"/>
          </p:cNvPr>
          <p:cNvSpPr/>
          <p:nvPr/>
        </p:nvSpPr>
        <p:spPr>
          <a:xfrm>
            <a:off x="2895600" y="6400800"/>
            <a:ext cx="5867400" cy="246221"/>
          </a:xfrm>
          <a:prstGeom prst="rect">
            <a:avLst/>
          </a:prstGeom>
        </p:spPr>
        <p:txBody>
          <a:bodyPr wrap="square">
            <a:spAutoFit/>
          </a:bodyPr>
          <a:lstStyle/>
          <a:p>
            <a:r>
              <a:rPr lang="en-US" sz="1000" dirty="0" smtClean="0"/>
              <a:t>National Research Council. (2001). </a:t>
            </a:r>
            <a:r>
              <a:rPr lang="en-US" sz="1000" i="1" dirty="0" smtClean="0"/>
              <a:t>Adding it up: Helping children learn mathematics</a:t>
            </a:r>
            <a:endParaRPr lang="en-US" sz="10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r>
              <a:rPr lang="en-US" dirty="0" smtClean="0"/>
              <a:t>K – 8 Math Standards </a:t>
            </a:r>
            <a:endParaRPr lang="en-US" dirty="0"/>
          </a:p>
        </p:txBody>
      </p:sp>
      <p:sp>
        <p:nvSpPr>
          <p:cNvPr id="3" name="Content Placeholder 2"/>
          <p:cNvSpPr>
            <a:spLocks noGrp="1"/>
          </p:cNvSpPr>
          <p:nvPr>
            <p:ph idx="1"/>
          </p:nvPr>
        </p:nvSpPr>
        <p:spPr>
          <a:xfrm>
            <a:off x="457200" y="1143000"/>
            <a:ext cx="8229600" cy="5311808"/>
          </a:xfrm>
        </p:spPr>
        <p:txBody>
          <a:bodyPr>
            <a:noAutofit/>
          </a:bodyPr>
          <a:lstStyle/>
          <a:p>
            <a:pPr marL="457200" indent="-457200">
              <a:spcAft>
                <a:spcPts val="1200"/>
              </a:spcAft>
            </a:pPr>
            <a:r>
              <a:rPr lang="en-US" sz="2400" dirty="0" smtClean="0">
                <a:cs typeface="Arial" pitchFamily="34" charset="0"/>
              </a:rPr>
              <a:t>The K-5 standards provide students with a solid foundation in </a:t>
            </a:r>
            <a:r>
              <a:rPr lang="en-US" sz="2400" i="1" dirty="0" smtClean="0">
                <a:cs typeface="Arial" pitchFamily="34" charset="0"/>
              </a:rPr>
              <a:t>whole numbers, addition, subtraction, multiplication, division, fractions, and decimals.</a:t>
            </a:r>
          </a:p>
          <a:p>
            <a:pPr marL="457200" indent="-457200">
              <a:spcAft>
                <a:spcPts val="1200"/>
              </a:spcAft>
            </a:pPr>
            <a:r>
              <a:rPr lang="en-US" sz="2400" dirty="0" smtClean="0">
                <a:cs typeface="Arial" pitchFamily="34" charset="0"/>
              </a:rPr>
              <a:t>The 6-8 standards describe robust learning in </a:t>
            </a:r>
            <a:r>
              <a:rPr lang="en-US" sz="2400" i="1" dirty="0" smtClean="0">
                <a:cs typeface="Arial" pitchFamily="34" charset="0"/>
              </a:rPr>
              <a:t>geometry, algebra, and probability &amp; statistics.</a:t>
            </a:r>
          </a:p>
          <a:p>
            <a:pPr marL="457200" indent="-457200">
              <a:spcAft>
                <a:spcPts val="1200"/>
              </a:spcAft>
            </a:pPr>
            <a:r>
              <a:rPr lang="en-US" sz="2400" dirty="0" smtClean="0">
                <a:cs typeface="Arial" pitchFamily="34" charset="0"/>
              </a:rPr>
              <a:t>Modeled after the focus of standards from high-performing nations, the standards for grade 7 &amp; 8 include significant </a:t>
            </a:r>
            <a:r>
              <a:rPr lang="en-US" sz="2400" i="1" dirty="0" smtClean="0">
                <a:cs typeface="Arial" pitchFamily="34" charset="0"/>
              </a:rPr>
              <a:t>algebra and geometry </a:t>
            </a:r>
            <a:r>
              <a:rPr lang="en-US" sz="2400" dirty="0" smtClean="0">
                <a:cs typeface="Arial" pitchFamily="34" charset="0"/>
              </a:rPr>
              <a:t>content.</a:t>
            </a:r>
          </a:p>
          <a:p>
            <a:pPr marL="457200" indent="-457200">
              <a:spcAft>
                <a:spcPts val="1200"/>
              </a:spcAft>
            </a:pPr>
            <a:r>
              <a:rPr lang="en-US" sz="2400" dirty="0" smtClean="0">
                <a:cs typeface="Arial" pitchFamily="34" charset="0"/>
              </a:rPr>
              <a:t>Students who have completed 7</a:t>
            </a:r>
            <a:r>
              <a:rPr lang="en-US" sz="2400" baseline="30000" dirty="0" smtClean="0">
                <a:cs typeface="Arial" pitchFamily="34" charset="0"/>
              </a:rPr>
              <a:t>th</a:t>
            </a:r>
            <a:r>
              <a:rPr lang="en-US" sz="2400" dirty="0" smtClean="0">
                <a:cs typeface="Arial" pitchFamily="34" charset="0"/>
              </a:rPr>
              <a:t> grade </a:t>
            </a:r>
            <a:r>
              <a:rPr lang="en-US" sz="2400" i="1" dirty="0" smtClean="0">
                <a:cs typeface="Arial" pitchFamily="34" charset="0"/>
              </a:rPr>
              <a:t>and mastered the content and skills</a:t>
            </a:r>
            <a:r>
              <a:rPr lang="en-US" sz="2400" dirty="0" smtClean="0">
                <a:cs typeface="Arial" pitchFamily="34" charset="0"/>
              </a:rPr>
              <a:t> will be prepared for </a:t>
            </a:r>
            <a:r>
              <a:rPr lang="en-US" sz="2400" i="1" dirty="0" smtClean="0">
                <a:cs typeface="Arial" pitchFamily="34" charset="0"/>
              </a:rPr>
              <a:t>algebra in 8</a:t>
            </a:r>
            <a:r>
              <a:rPr lang="en-US" sz="2400" i="1" baseline="30000" dirty="0" smtClean="0">
                <a:cs typeface="Arial" pitchFamily="34" charset="0"/>
              </a:rPr>
              <a:t>th</a:t>
            </a:r>
            <a:r>
              <a:rPr lang="en-US" sz="2400" i="1" dirty="0" smtClean="0">
                <a:cs typeface="Arial" pitchFamily="34" charset="0"/>
              </a:rPr>
              <a:t> grade.</a:t>
            </a:r>
            <a:endParaRPr lang="en-US" sz="2400" dirty="0" smtClean="0">
              <a:cs typeface="Arial"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r>
              <a:rPr lang="en-US" dirty="0" smtClean="0"/>
              <a:t>High School Standards </a:t>
            </a:r>
            <a:endParaRPr lang="en-US" dirty="0"/>
          </a:p>
        </p:txBody>
      </p:sp>
      <p:sp>
        <p:nvSpPr>
          <p:cNvPr id="3" name="Content Placeholder 2"/>
          <p:cNvSpPr>
            <a:spLocks noGrp="1"/>
          </p:cNvSpPr>
          <p:nvPr>
            <p:ph idx="1"/>
          </p:nvPr>
        </p:nvSpPr>
        <p:spPr>
          <a:xfrm>
            <a:off x="457200" y="1143000"/>
            <a:ext cx="8229600" cy="5311808"/>
          </a:xfrm>
        </p:spPr>
        <p:txBody>
          <a:bodyPr>
            <a:noAutofit/>
          </a:bodyPr>
          <a:lstStyle/>
          <a:p>
            <a:pPr marL="457200" indent="-457200">
              <a:spcAft>
                <a:spcPts val="1200"/>
              </a:spcAft>
            </a:pPr>
            <a:r>
              <a:rPr lang="en-US" sz="2400" dirty="0" smtClean="0">
                <a:cs typeface="Arial" pitchFamily="34" charset="0"/>
              </a:rPr>
              <a:t>Call on students to practice </a:t>
            </a:r>
            <a:r>
              <a:rPr lang="en-US" sz="2400" i="1" dirty="0" smtClean="0">
                <a:cs typeface="Arial" pitchFamily="34" charset="0"/>
              </a:rPr>
              <a:t>applying mathematical ways of thinking </a:t>
            </a:r>
            <a:r>
              <a:rPr lang="en-US" sz="2400" dirty="0" smtClean="0">
                <a:cs typeface="Arial" pitchFamily="34" charset="0"/>
              </a:rPr>
              <a:t>to real world issues &amp; challenges;</a:t>
            </a:r>
          </a:p>
          <a:p>
            <a:pPr marL="457200" indent="-457200">
              <a:spcAft>
                <a:spcPts val="1200"/>
              </a:spcAft>
            </a:pPr>
            <a:r>
              <a:rPr lang="en-US" sz="2400" dirty="0" smtClean="0">
                <a:cs typeface="Arial" pitchFamily="34" charset="0"/>
              </a:rPr>
              <a:t>Require students to develop a </a:t>
            </a:r>
            <a:r>
              <a:rPr lang="en-US" sz="2400" i="1" dirty="0" smtClean="0">
                <a:cs typeface="Arial" pitchFamily="34" charset="0"/>
              </a:rPr>
              <a:t>depth of understanding </a:t>
            </a:r>
            <a:r>
              <a:rPr lang="en-US" sz="2400" dirty="0" smtClean="0">
                <a:cs typeface="Arial" pitchFamily="34" charset="0"/>
              </a:rPr>
              <a:t>&amp; </a:t>
            </a:r>
            <a:r>
              <a:rPr lang="en-US" sz="2400" i="1" dirty="0" smtClean="0">
                <a:cs typeface="Arial" pitchFamily="34" charset="0"/>
              </a:rPr>
              <a:t>ability to apply mathematics to novel situations</a:t>
            </a:r>
            <a:r>
              <a:rPr lang="en-US" sz="2400" dirty="0" smtClean="0">
                <a:cs typeface="Arial" pitchFamily="34" charset="0"/>
              </a:rPr>
              <a:t>, as college students &amp; employees regularly are called to do;</a:t>
            </a:r>
          </a:p>
          <a:p>
            <a:pPr marL="457200" indent="-457200">
              <a:spcAft>
                <a:spcPts val="1200"/>
              </a:spcAft>
            </a:pPr>
            <a:r>
              <a:rPr lang="en-US" sz="2400" dirty="0" smtClean="0">
                <a:cs typeface="Arial" pitchFamily="34" charset="0"/>
              </a:rPr>
              <a:t>Emphasize </a:t>
            </a:r>
            <a:r>
              <a:rPr lang="en-US" sz="2400" i="1" dirty="0" smtClean="0">
                <a:cs typeface="Arial" pitchFamily="34" charset="0"/>
              </a:rPr>
              <a:t>mathematical modeling</a:t>
            </a:r>
            <a:r>
              <a:rPr lang="en-US" sz="2400" dirty="0" smtClean="0">
                <a:cs typeface="Arial" pitchFamily="34" charset="0"/>
              </a:rPr>
              <a:t>, the use of mathematics &amp; statistics to </a:t>
            </a:r>
            <a:r>
              <a:rPr lang="en-US" sz="2400" i="1" dirty="0" smtClean="0">
                <a:cs typeface="Arial" pitchFamily="34" charset="0"/>
              </a:rPr>
              <a:t>analyze empirical situations</a:t>
            </a:r>
            <a:r>
              <a:rPr lang="en-US" sz="2400" dirty="0" smtClean="0">
                <a:cs typeface="Arial" pitchFamily="34" charset="0"/>
              </a:rPr>
              <a:t>, understand them better, &amp; improve decisions;</a:t>
            </a:r>
          </a:p>
          <a:p>
            <a:pPr marL="457200" indent="-457200">
              <a:spcAft>
                <a:spcPts val="1200"/>
              </a:spcAft>
            </a:pPr>
            <a:r>
              <a:rPr lang="en-US" sz="2400" dirty="0" smtClean="0">
                <a:cs typeface="Arial" pitchFamily="34" charset="0"/>
              </a:rPr>
              <a:t>Identify the mathematics that all students should study in order to be </a:t>
            </a:r>
            <a:r>
              <a:rPr lang="en-US" sz="2400" i="1" dirty="0" smtClean="0">
                <a:cs typeface="Arial" pitchFamily="34" charset="0"/>
              </a:rPr>
              <a:t>college &amp; career ready.</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905000"/>
            <a:ext cx="7924800" cy="4495800"/>
          </a:xfrm>
          <a:prstGeom prst="rect">
            <a:avLst/>
          </a:prstGeom>
          <a:solidFill>
            <a:schemeClr val="tx1"/>
          </a:solidFill>
          <a:ln>
            <a:solidFill>
              <a:schemeClr val="tx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PA CC Math Content </a:t>
            </a:r>
            <a:endParaRPr lang="en-US" dirty="0"/>
          </a:p>
        </p:txBody>
      </p:sp>
      <p:pic>
        <p:nvPicPr>
          <p:cNvPr id="4" name="Content Placeholder 3" descr="CCMathContent.png"/>
          <p:cNvPicPr>
            <a:picLocks noGrp="1" noChangeAspect="1"/>
          </p:cNvPicPr>
          <p:nvPr>
            <p:ph idx="1"/>
          </p:nvPr>
        </p:nvPicPr>
        <p:blipFill>
          <a:blip r:embed="rId2" cstate="print"/>
          <a:stretch>
            <a:fillRect/>
          </a:stretch>
        </p:blipFill>
        <p:spPr>
          <a:xfrm>
            <a:off x="532471" y="1882775"/>
            <a:ext cx="8079058" cy="4572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great task?</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cs typeface="Arial" pitchFamily="34" charset="0"/>
              </a:rPr>
              <a:t>Is open-ended</a:t>
            </a:r>
          </a:p>
          <a:p>
            <a:pPr marL="514350" indent="-514350">
              <a:buFont typeface="+mj-lt"/>
              <a:buAutoNum type="arabicPeriod"/>
            </a:pPr>
            <a:r>
              <a:rPr lang="en-US" dirty="0" smtClean="0">
                <a:cs typeface="Arial" pitchFamily="34" charset="0"/>
              </a:rPr>
              <a:t>Does not have a solution path that is immediately obvious (or implied)</a:t>
            </a:r>
          </a:p>
          <a:p>
            <a:pPr marL="514350" indent="-514350">
              <a:buFont typeface="+mj-lt"/>
              <a:buAutoNum type="arabicPeriod"/>
            </a:pPr>
            <a:r>
              <a:rPr lang="en-US" dirty="0" smtClean="0">
                <a:cs typeface="Arial" pitchFamily="34" charset="0"/>
              </a:rPr>
              <a:t>Requires examination &amp; perseverance – challenges students</a:t>
            </a:r>
          </a:p>
          <a:p>
            <a:pPr marL="514350" indent="-514350">
              <a:buFont typeface="+mj-lt"/>
              <a:buAutoNum type="arabicPeriod"/>
            </a:pPr>
            <a:r>
              <a:rPr lang="en-US" dirty="0" smtClean="0">
                <a:cs typeface="Arial" pitchFamily="34" charset="0"/>
              </a:rPr>
              <a:t>Requires students to think and not just rely on memorized procedures</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great task?</a:t>
            </a:r>
            <a:endParaRPr lang="en-US" dirty="0"/>
          </a:p>
        </p:txBody>
      </p:sp>
      <p:sp>
        <p:nvSpPr>
          <p:cNvPr id="3" name="Content Placeholder 2"/>
          <p:cNvSpPr>
            <a:spLocks noGrp="1"/>
          </p:cNvSpPr>
          <p:nvPr>
            <p:ph idx="1"/>
          </p:nvPr>
        </p:nvSpPr>
        <p:spPr/>
        <p:txBody>
          <a:bodyPr/>
          <a:lstStyle/>
          <a:p>
            <a:pPr marL="514350" indent="-514350">
              <a:buFont typeface="+mj-lt"/>
              <a:buAutoNum type="arabicPeriod" startAt="5"/>
            </a:pPr>
            <a:r>
              <a:rPr lang="en-US" dirty="0" smtClean="0">
                <a:cs typeface="Arial" pitchFamily="34" charset="0"/>
              </a:rPr>
              <a:t>Begs for discussion – offering rich discourse on the math involved</a:t>
            </a:r>
          </a:p>
          <a:p>
            <a:pPr marL="514350" indent="-514350">
              <a:buFont typeface="+mj-lt"/>
              <a:buAutoNum type="arabicPeriod" startAt="5"/>
            </a:pPr>
            <a:r>
              <a:rPr lang="en-US" dirty="0" smtClean="0">
                <a:cs typeface="Arial" pitchFamily="34" charset="0"/>
              </a:rPr>
              <a:t>Requires students to connect mathematical skill, understanding and reason</a:t>
            </a:r>
          </a:p>
          <a:p>
            <a:pPr marL="514350" indent="-514350">
              <a:buFont typeface="+mj-lt"/>
              <a:buAutoNum type="arabicPeriod" startAt="5"/>
            </a:pPr>
            <a:r>
              <a:rPr lang="en-US" dirty="0" smtClean="0">
                <a:cs typeface="Arial" pitchFamily="34" charset="0"/>
              </a:rPr>
              <a:t>Requires students to interpret and communicate results</a:t>
            </a:r>
          </a:p>
          <a:p>
            <a:pPr>
              <a:buNone/>
            </a:pP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Analysis Guide</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609600" y="1295400"/>
            <a:ext cx="7772400" cy="53296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Analysis Guide	</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457200" y="1371600"/>
            <a:ext cx="8382000" cy="52707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r>
              <a:rPr lang="en-US" dirty="0" smtClean="0"/>
              <a:t>Resources</a:t>
            </a:r>
            <a:endParaRPr lang="en-US" dirty="0"/>
          </a:p>
        </p:txBody>
      </p:sp>
      <p:sp>
        <p:nvSpPr>
          <p:cNvPr id="3" name="Content Placeholder 2"/>
          <p:cNvSpPr>
            <a:spLocks noGrp="1"/>
          </p:cNvSpPr>
          <p:nvPr>
            <p:ph idx="1"/>
          </p:nvPr>
        </p:nvSpPr>
        <p:spPr>
          <a:xfrm>
            <a:off x="609600" y="990600"/>
            <a:ext cx="8077200" cy="5464208"/>
          </a:xfrm>
        </p:spPr>
        <p:txBody>
          <a:bodyPr>
            <a:normAutofit fontScale="92500"/>
          </a:bodyPr>
          <a:lstStyle/>
          <a:p>
            <a:r>
              <a:rPr lang="en-US" dirty="0" smtClean="0">
                <a:hlinkClick r:id="rId2"/>
              </a:rPr>
              <a:t>www.achievethecore.org</a:t>
            </a:r>
            <a:r>
              <a:rPr lang="en-US" dirty="0" smtClean="0"/>
              <a:t> </a:t>
            </a:r>
          </a:p>
          <a:p>
            <a:pPr lvl="1"/>
            <a:r>
              <a:rPr lang="en-US" dirty="0" smtClean="0"/>
              <a:t>Steal these tools  </a:t>
            </a:r>
          </a:p>
          <a:p>
            <a:r>
              <a:rPr lang="en-US" dirty="0" smtClean="0">
                <a:hlinkClick r:id="rId3"/>
              </a:rPr>
              <a:t>www.parcconline.org</a:t>
            </a:r>
            <a:r>
              <a:rPr lang="en-US" dirty="0" smtClean="0"/>
              <a:t> </a:t>
            </a:r>
          </a:p>
          <a:p>
            <a:r>
              <a:rPr lang="en-US" dirty="0" smtClean="0">
                <a:hlinkClick r:id="rId4"/>
              </a:rPr>
              <a:t>http://educore.ascd.org</a:t>
            </a:r>
            <a:r>
              <a:rPr lang="en-US" dirty="0" smtClean="0"/>
              <a:t> </a:t>
            </a:r>
          </a:p>
          <a:p>
            <a:r>
              <a:rPr lang="en-US" dirty="0" smtClean="0">
                <a:hlinkClick r:id="rId5"/>
              </a:rPr>
              <a:t>www.ascd.org/commoncore</a:t>
            </a:r>
            <a:r>
              <a:rPr lang="en-US" dirty="0" smtClean="0"/>
              <a:t> </a:t>
            </a:r>
          </a:p>
          <a:p>
            <a:r>
              <a:rPr lang="en-US" dirty="0" smtClean="0">
                <a:hlinkClick r:id="rId6"/>
              </a:rPr>
              <a:t>www.engageny.org</a:t>
            </a:r>
            <a:r>
              <a:rPr lang="en-US" dirty="0" smtClean="0"/>
              <a:t> </a:t>
            </a:r>
          </a:p>
          <a:p>
            <a:r>
              <a:rPr lang="en-US" dirty="0" smtClean="0">
                <a:hlinkClick r:id="rId7"/>
              </a:rPr>
              <a:t>http://commoncore.americaachieves.org</a:t>
            </a:r>
            <a:r>
              <a:rPr lang="en-US" dirty="0" smtClean="0"/>
              <a:t> </a:t>
            </a:r>
          </a:p>
          <a:p>
            <a:r>
              <a:rPr lang="en-US" dirty="0" smtClean="0">
                <a:hlinkClick r:id="rId8"/>
              </a:rPr>
              <a:t>http://www.graniteschools.org/depart/teachinglearning/curriculuminstruction/math/Pages/MathematicsVocabulary.aspx</a:t>
            </a:r>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r>
              <a:rPr lang="en-US" dirty="0" smtClean="0"/>
              <a:t>PA Core Standards</a:t>
            </a:r>
            <a:endParaRPr lang="en-US" dirty="0"/>
          </a:p>
        </p:txBody>
      </p:sp>
      <p:pic>
        <p:nvPicPr>
          <p:cNvPr id="4" name="Content Placeholder 3" descr="state_board_of_education_finalizes_adoption_of_pennsylvania_common_core_state_academic_standards_and_high_school_graduation_requirements_5.jpg"/>
          <p:cNvPicPr>
            <a:picLocks noGrp="1" noChangeAspect="1"/>
          </p:cNvPicPr>
          <p:nvPr>
            <p:ph idx="1"/>
          </p:nvPr>
        </p:nvPicPr>
        <p:blipFill>
          <a:blip r:embed="rId2" cstate="print"/>
          <a:stretch>
            <a:fillRect/>
          </a:stretch>
        </p:blipFill>
        <p:spPr>
          <a:xfrm>
            <a:off x="6172200" y="304800"/>
            <a:ext cx="2695575" cy="809625"/>
          </a:xfrm>
        </p:spPr>
      </p:pic>
      <p:sp>
        <p:nvSpPr>
          <p:cNvPr id="7" name="TextBox 6"/>
          <p:cNvSpPr txBox="1"/>
          <p:nvPr/>
        </p:nvSpPr>
        <p:spPr>
          <a:xfrm>
            <a:off x="228600" y="1143000"/>
            <a:ext cx="8686800" cy="5016758"/>
          </a:xfrm>
          <a:prstGeom prst="rect">
            <a:avLst/>
          </a:prstGeom>
          <a:noFill/>
          <a:ln>
            <a:noFill/>
          </a:ln>
        </p:spPr>
        <p:txBody>
          <a:bodyPr wrap="square" rtlCol="0">
            <a:spAutoFit/>
          </a:bodyPr>
          <a:lstStyle/>
          <a:p>
            <a:r>
              <a:rPr lang="en-US" sz="2000" b="1" dirty="0" smtClean="0"/>
              <a:t>FOR IMMEDIATE RELEASE:</a:t>
            </a:r>
            <a:br>
              <a:rPr lang="en-US" sz="2000" b="1" dirty="0" smtClean="0"/>
            </a:br>
            <a:r>
              <a:rPr lang="en-US" sz="2000" b="1" dirty="0" smtClean="0"/>
              <a:t>March 14, 2013</a:t>
            </a:r>
            <a:r>
              <a:rPr lang="en-US" sz="2000" dirty="0" smtClean="0"/>
              <a:t/>
            </a:r>
            <a:br>
              <a:rPr lang="en-US" sz="2000" dirty="0" smtClean="0"/>
            </a:br>
            <a:r>
              <a:rPr lang="en-US" sz="2000" dirty="0" smtClean="0"/>
              <a:t/>
            </a:r>
            <a:br>
              <a:rPr lang="en-US" sz="2000" dirty="0" smtClean="0"/>
            </a:br>
            <a:r>
              <a:rPr lang="en-US" sz="2000" dirty="0" smtClean="0"/>
              <a:t>State Board of Education Finalizes </a:t>
            </a:r>
            <a:r>
              <a:rPr lang="en-US" sz="2000" b="1" dirty="0" smtClean="0">
                <a:solidFill>
                  <a:schemeClr val="accent2">
                    <a:lumMod val="60000"/>
                    <a:lumOff val="40000"/>
                  </a:schemeClr>
                </a:solidFill>
              </a:rPr>
              <a:t>Adoption of Pennsylvania Common Core State Academic Standards </a:t>
            </a:r>
            <a:r>
              <a:rPr lang="en-US" sz="2000" dirty="0" smtClean="0"/>
              <a:t>and High School Graduation Requirements</a:t>
            </a:r>
            <a:br>
              <a:rPr lang="en-US" sz="2000" dirty="0" smtClean="0"/>
            </a:br>
            <a:r>
              <a:rPr lang="en-US" sz="2000" dirty="0" smtClean="0"/>
              <a:t/>
            </a:r>
            <a:br>
              <a:rPr lang="en-US" sz="2000" dirty="0" smtClean="0"/>
            </a:br>
            <a:r>
              <a:rPr lang="en-US" sz="2000" b="1" dirty="0" smtClean="0"/>
              <a:t>Harrisburg</a:t>
            </a:r>
            <a:r>
              <a:rPr lang="en-US" sz="2000" dirty="0" smtClean="0"/>
              <a:t> – The State Board of Education today voted to adopt final-form regulations to amend Chapter 4, Academic Standards and Assessment, of Title 22, the Pennsylvania Education Code, said Secretary of Education Ron </a:t>
            </a:r>
            <a:r>
              <a:rPr lang="en-US" sz="2000" dirty="0" err="1" smtClean="0"/>
              <a:t>Tomalis</a:t>
            </a:r>
            <a:r>
              <a:rPr lang="en-US" sz="2000" dirty="0" smtClean="0"/>
              <a:t>. </a:t>
            </a:r>
          </a:p>
          <a:p>
            <a:r>
              <a:rPr lang="en-US" sz="2000" dirty="0" smtClean="0"/>
              <a:t>Specifically, the board’s action puts into place the Pennsylvania Common Core Standards </a:t>
            </a:r>
            <a:r>
              <a:rPr lang="en-US" sz="2000" dirty="0" smtClean="0">
                <a:solidFill>
                  <a:schemeClr val="accent2">
                    <a:lumMod val="60000"/>
                    <a:lumOff val="40000"/>
                  </a:schemeClr>
                </a:solidFill>
              </a:rPr>
              <a:t>and requires students to demonstrate proficiency on a Keystone Exam, validated local assessment or a comparable Advanced Placement/International Baccalaureate exam. </a:t>
            </a:r>
            <a:endParaRPr lang="en-US"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ELA Core Standards</a:t>
            </a:r>
            <a:endParaRPr lang="en-US" dirty="0"/>
          </a:p>
        </p:txBody>
      </p:sp>
      <p:sp>
        <p:nvSpPr>
          <p:cNvPr id="3" name="Text Placeholder 2"/>
          <p:cNvSpPr>
            <a:spLocks noGrp="1"/>
          </p:cNvSpPr>
          <p:nvPr>
            <p:ph type="body" idx="1"/>
          </p:nvPr>
        </p:nvSpPr>
        <p:spPr/>
        <p:txBody>
          <a:bodyPr/>
          <a:lstStyle/>
          <a:p>
            <a:r>
              <a:rPr lang="en-US" dirty="0" smtClean="0"/>
              <a:t>6 Instructional Shifts</a:t>
            </a:r>
          </a:p>
          <a:p>
            <a:r>
              <a:rPr lang="en-US" dirty="0" smtClean="0"/>
              <a:t>Designing Assessments</a:t>
            </a:r>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ELA—Instructional Shifts</a:t>
            </a:r>
            <a:endParaRPr lang="en-US" dirty="0"/>
          </a:p>
        </p:txBody>
      </p:sp>
      <p:sp>
        <p:nvSpPr>
          <p:cNvPr id="3" name="Content Placeholder 2"/>
          <p:cNvSpPr>
            <a:spLocks noGrp="1"/>
          </p:cNvSpPr>
          <p:nvPr>
            <p:ph idx="1"/>
          </p:nvPr>
        </p:nvSpPr>
        <p:spPr>
          <a:xfrm>
            <a:off x="457200" y="1447800"/>
            <a:ext cx="8229600" cy="5007008"/>
          </a:xfrm>
        </p:spPr>
        <p:txBody>
          <a:bodyPr>
            <a:normAutofit fontScale="92500" lnSpcReduction="20000"/>
          </a:bodyPr>
          <a:lstStyle/>
          <a:p>
            <a:pPr>
              <a:spcAft>
                <a:spcPts val="1800"/>
              </a:spcAft>
            </a:pPr>
            <a:r>
              <a:rPr lang="en-US" sz="3500" dirty="0" smtClean="0"/>
              <a:t>Balancing Literary and Informational Texts</a:t>
            </a:r>
          </a:p>
          <a:p>
            <a:pPr>
              <a:spcAft>
                <a:spcPts val="1800"/>
              </a:spcAft>
            </a:pPr>
            <a:r>
              <a:rPr lang="en-US" sz="3500" dirty="0" smtClean="0"/>
              <a:t>Knowledge in the Disciplines</a:t>
            </a:r>
          </a:p>
          <a:p>
            <a:pPr>
              <a:spcAft>
                <a:spcPts val="1800"/>
              </a:spcAft>
            </a:pPr>
            <a:r>
              <a:rPr lang="en-US" sz="3500" dirty="0" smtClean="0"/>
              <a:t>Staircase of Complexity</a:t>
            </a:r>
          </a:p>
          <a:p>
            <a:pPr>
              <a:spcAft>
                <a:spcPts val="1800"/>
              </a:spcAft>
            </a:pPr>
            <a:r>
              <a:rPr lang="en-US" sz="3500" dirty="0" smtClean="0"/>
              <a:t>Text-based Answers</a:t>
            </a:r>
          </a:p>
          <a:p>
            <a:pPr>
              <a:spcAft>
                <a:spcPts val="1800"/>
              </a:spcAft>
            </a:pPr>
            <a:r>
              <a:rPr lang="en-US" sz="3500" dirty="0" smtClean="0"/>
              <a:t>Writing from Sources</a:t>
            </a:r>
          </a:p>
          <a:p>
            <a:pPr>
              <a:spcAft>
                <a:spcPts val="1800"/>
              </a:spcAft>
            </a:pPr>
            <a:r>
              <a:rPr lang="en-US" sz="3500" dirty="0" smtClean="0"/>
              <a:t>Academic Vocabulary</a:t>
            </a:r>
          </a:p>
          <a:p>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Balancing Literary and Informational Texts</a:t>
            </a:r>
            <a:endParaRPr lang="en-US" dirty="0"/>
          </a:p>
        </p:txBody>
      </p:sp>
      <p:graphicFrame>
        <p:nvGraphicFramePr>
          <p:cNvPr id="4" name="Content Placeholder 3"/>
          <p:cNvGraphicFramePr>
            <a:graphicFrameLocks noGrp="1"/>
          </p:cNvGraphicFramePr>
          <p:nvPr>
            <p:ph idx="1"/>
          </p:nvPr>
        </p:nvGraphicFramePr>
        <p:xfrm>
          <a:off x="457200" y="1905000"/>
          <a:ext cx="8458200" cy="4038599"/>
        </p:xfrm>
        <a:graphic>
          <a:graphicData uri="http://schemas.openxmlformats.org/drawingml/2006/table">
            <a:tbl>
              <a:tblPr firstRow="1" bandRow="1">
                <a:tableStyleId>{5C22544A-7EE6-4342-B048-85BDC9FD1C3A}</a:tableStyleId>
              </a:tblPr>
              <a:tblGrid>
                <a:gridCol w="2271183"/>
                <a:gridCol w="2976033"/>
                <a:gridCol w="3210984"/>
              </a:tblGrid>
              <a:tr h="806381">
                <a:tc gridSpan="3">
                  <a:txBody>
                    <a:bodyPr/>
                    <a:lstStyle/>
                    <a:p>
                      <a:pPr algn="ctr"/>
                      <a:r>
                        <a:rPr lang="en-US" sz="3600" dirty="0" smtClean="0">
                          <a:hlinkClick r:id="rId2" action="ppaction://hlinkfile"/>
                        </a:rPr>
                        <a:t>Text Emphasis</a:t>
                      </a:r>
                      <a:endParaRPr lang="en-US" sz="3600" dirty="0"/>
                    </a:p>
                  </a:txBody>
                  <a:tcPr/>
                </a:tc>
                <a:tc hMerge="1">
                  <a:txBody>
                    <a:bodyPr/>
                    <a:lstStyle/>
                    <a:p>
                      <a:endParaRPr lang="en-US" dirty="0"/>
                    </a:p>
                  </a:txBody>
                  <a:tcPr/>
                </a:tc>
                <a:tc hMerge="1">
                  <a:txBody>
                    <a:bodyPr/>
                    <a:lstStyle/>
                    <a:p>
                      <a:endParaRPr lang="en-US" dirty="0"/>
                    </a:p>
                  </a:txBody>
                  <a:tcPr/>
                </a:tc>
              </a:tr>
              <a:tr h="833163">
                <a:tc>
                  <a:txBody>
                    <a:bodyPr/>
                    <a:lstStyle/>
                    <a:p>
                      <a:endParaRPr lang="en-US" sz="3200" dirty="0">
                        <a:solidFill>
                          <a:schemeClr val="tx2">
                            <a:lumMod val="25000"/>
                          </a:schemeClr>
                        </a:solidFill>
                      </a:endParaRPr>
                    </a:p>
                  </a:txBody>
                  <a:tcPr/>
                </a:tc>
                <a:tc>
                  <a:txBody>
                    <a:bodyPr/>
                    <a:lstStyle/>
                    <a:p>
                      <a:pPr algn="ctr"/>
                      <a:r>
                        <a:rPr lang="en-US" sz="3200" dirty="0" smtClean="0">
                          <a:solidFill>
                            <a:schemeClr val="tx2">
                              <a:lumMod val="25000"/>
                            </a:schemeClr>
                          </a:solidFill>
                        </a:rPr>
                        <a:t>Literary</a:t>
                      </a:r>
                      <a:endParaRPr lang="en-US" sz="3200" dirty="0">
                        <a:solidFill>
                          <a:schemeClr val="tx2">
                            <a:lumMod val="25000"/>
                          </a:schemeClr>
                        </a:solidFill>
                      </a:endParaRPr>
                    </a:p>
                  </a:txBody>
                  <a:tcPr/>
                </a:tc>
                <a:tc>
                  <a:txBody>
                    <a:bodyPr/>
                    <a:lstStyle/>
                    <a:p>
                      <a:pPr algn="ctr"/>
                      <a:r>
                        <a:rPr lang="en-US" sz="3200" dirty="0" smtClean="0">
                          <a:solidFill>
                            <a:schemeClr val="tx2">
                              <a:lumMod val="25000"/>
                            </a:schemeClr>
                          </a:solidFill>
                        </a:rPr>
                        <a:t>Informational</a:t>
                      </a:r>
                      <a:endParaRPr lang="en-US" sz="3200" dirty="0">
                        <a:solidFill>
                          <a:schemeClr val="tx2">
                            <a:lumMod val="25000"/>
                          </a:schemeClr>
                        </a:solidFill>
                      </a:endParaRPr>
                    </a:p>
                  </a:txBody>
                  <a:tcPr/>
                </a:tc>
              </a:tr>
              <a:tr h="7996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dirty="0" smtClean="0"/>
                        <a:t>Grade 4 </a:t>
                      </a:r>
                      <a:endParaRPr lang="en-US" sz="3200" dirty="0" smtClean="0">
                        <a:solidFill>
                          <a:schemeClr val="bg1"/>
                        </a:solidFill>
                      </a:endParaRPr>
                    </a:p>
                  </a:txBody>
                  <a:tcPr/>
                </a:tc>
                <a:tc>
                  <a:txBody>
                    <a:bodyPr/>
                    <a:lstStyle/>
                    <a:p>
                      <a:pPr algn="ctr"/>
                      <a:r>
                        <a:rPr lang="en-US" sz="3200" dirty="0" smtClean="0"/>
                        <a:t>50%</a:t>
                      </a:r>
                      <a:endParaRPr lang="en-US" sz="3200" dirty="0">
                        <a:solidFill>
                          <a:schemeClr val="bg1"/>
                        </a:solidFill>
                      </a:endParaRPr>
                    </a:p>
                  </a:txBody>
                  <a:tcPr/>
                </a:tc>
                <a:tc>
                  <a:txBody>
                    <a:bodyPr/>
                    <a:lstStyle/>
                    <a:p>
                      <a:pPr algn="ctr"/>
                      <a:r>
                        <a:rPr lang="en-US" sz="3200" dirty="0" smtClean="0"/>
                        <a:t>50%</a:t>
                      </a:r>
                      <a:endParaRPr lang="en-US" sz="3200" dirty="0">
                        <a:solidFill>
                          <a:schemeClr val="bg1"/>
                        </a:solidFill>
                      </a:endParaRPr>
                    </a:p>
                  </a:txBody>
                  <a:tcPr/>
                </a:tc>
              </a:tr>
              <a:tr h="7996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dirty="0" smtClean="0"/>
                        <a:t>Grade 8</a:t>
                      </a:r>
                      <a:endParaRPr lang="en-US" sz="3200" dirty="0" smtClean="0">
                        <a:solidFill>
                          <a:schemeClr val="bg1"/>
                        </a:solidFill>
                      </a:endParaRPr>
                    </a:p>
                  </a:txBody>
                  <a:tcPr/>
                </a:tc>
                <a:tc>
                  <a:txBody>
                    <a:bodyPr/>
                    <a:lstStyle/>
                    <a:p>
                      <a:pPr algn="ctr"/>
                      <a:r>
                        <a:rPr lang="en-US" sz="3200" dirty="0" smtClean="0"/>
                        <a:t>45%</a:t>
                      </a:r>
                      <a:endParaRPr lang="en-US" sz="3200" dirty="0">
                        <a:solidFill>
                          <a:schemeClr val="bg1"/>
                        </a:solidFill>
                      </a:endParaRPr>
                    </a:p>
                  </a:txBody>
                  <a:tcPr/>
                </a:tc>
                <a:tc>
                  <a:txBody>
                    <a:bodyPr/>
                    <a:lstStyle/>
                    <a:p>
                      <a:pPr algn="ctr"/>
                      <a:r>
                        <a:rPr lang="en-US" sz="3200" dirty="0" smtClean="0"/>
                        <a:t>55%</a:t>
                      </a:r>
                      <a:endParaRPr lang="en-US" sz="3200" dirty="0">
                        <a:solidFill>
                          <a:schemeClr val="bg1"/>
                        </a:solidFill>
                      </a:endParaRPr>
                    </a:p>
                  </a:txBody>
                  <a:tcPr/>
                </a:tc>
              </a:tr>
              <a:tr h="7996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dirty="0" smtClean="0"/>
                        <a:t>Grade 12</a:t>
                      </a:r>
                      <a:endParaRPr lang="en-US" sz="3200" dirty="0" smtClean="0">
                        <a:solidFill>
                          <a:schemeClr val="bg1"/>
                        </a:solidFill>
                      </a:endParaRPr>
                    </a:p>
                  </a:txBody>
                  <a:tcPr/>
                </a:tc>
                <a:tc>
                  <a:txBody>
                    <a:bodyPr/>
                    <a:lstStyle/>
                    <a:p>
                      <a:pPr algn="ctr"/>
                      <a:r>
                        <a:rPr lang="en-US" sz="3200" dirty="0" smtClean="0"/>
                        <a:t>30%</a:t>
                      </a:r>
                      <a:endParaRPr lang="en-US" sz="3200" dirty="0">
                        <a:solidFill>
                          <a:schemeClr val="bg1"/>
                        </a:solidFill>
                      </a:endParaRPr>
                    </a:p>
                  </a:txBody>
                  <a:tcPr/>
                </a:tc>
                <a:tc>
                  <a:txBody>
                    <a:bodyPr/>
                    <a:lstStyle/>
                    <a:p>
                      <a:pPr algn="ctr"/>
                      <a:r>
                        <a:rPr lang="en-US" sz="3200" dirty="0" smtClean="0"/>
                        <a:t>70%</a:t>
                      </a:r>
                      <a:endParaRPr lang="en-US" sz="3200" dirty="0">
                        <a:solidFill>
                          <a:schemeClr val="bg1"/>
                        </a:solidFill>
                      </a:endParaRPr>
                    </a:p>
                  </a:txBody>
                  <a:tcPr/>
                </a:tc>
              </a:tr>
            </a:tbl>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723106"/>
          </a:xfrm>
        </p:spPr>
        <p:txBody>
          <a:bodyPr>
            <a:normAutofit fontScale="90000"/>
          </a:bodyPr>
          <a:lstStyle/>
          <a:p>
            <a:r>
              <a:rPr lang="en-US" dirty="0" smtClean="0"/>
              <a:t>Knowledge in the </a:t>
            </a:r>
            <a:r>
              <a:rPr lang="en-US" dirty="0" smtClean="0">
                <a:hlinkClick r:id="rId2"/>
              </a:rPr>
              <a:t>Disciplines</a:t>
            </a:r>
            <a:endParaRPr lang="en-US" dirty="0"/>
          </a:p>
        </p:txBody>
      </p:sp>
      <p:graphicFrame>
        <p:nvGraphicFramePr>
          <p:cNvPr id="5" name="Content Placeholder 4"/>
          <p:cNvGraphicFramePr>
            <a:graphicFrameLocks noGrp="1"/>
          </p:cNvGraphicFramePr>
          <p:nvPr>
            <p:ph sz="half" idx="1"/>
          </p:nvPr>
        </p:nvGraphicFramePr>
        <p:xfrm>
          <a:off x="0" y="1219200"/>
          <a:ext cx="9144000" cy="5333999"/>
        </p:xfrm>
        <a:graphic>
          <a:graphicData uri="http://schemas.openxmlformats.org/drawingml/2006/table">
            <a:tbl>
              <a:tblPr firstRow="1" bandRow="1">
                <a:tableStyleId>{5C22544A-7EE6-4342-B048-85BDC9FD1C3A}</a:tableStyleId>
              </a:tblPr>
              <a:tblGrid>
                <a:gridCol w="420047"/>
                <a:gridCol w="8723953"/>
              </a:tblGrid>
              <a:tr h="895540">
                <a:tc gridSpan="2">
                  <a:txBody>
                    <a:bodyPr/>
                    <a:lstStyle/>
                    <a:p>
                      <a:r>
                        <a:rPr lang="en-US" sz="1800" dirty="0" smtClean="0"/>
                        <a:t>1.2  Students read, understand, and respond to informational text – with emphasis on comprehension, making connections</a:t>
                      </a:r>
                      <a:r>
                        <a:rPr lang="en-US" sz="1800" baseline="0" dirty="0" smtClean="0"/>
                        <a:t> </a:t>
                      </a:r>
                      <a:r>
                        <a:rPr lang="en-US" sz="1800" dirty="0" smtClean="0"/>
                        <a:t>among ideas and between texts with focus on textual evidence.</a:t>
                      </a:r>
                      <a:endParaRPr lang="en-US" sz="1800" dirty="0"/>
                    </a:p>
                  </a:txBody>
                  <a:tcPr/>
                </a:tc>
                <a:tc hMerge="1">
                  <a:txBody>
                    <a:bodyPr/>
                    <a:lstStyle/>
                    <a:p>
                      <a:endParaRPr lang="en-US" dirty="0"/>
                    </a:p>
                  </a:txBody>
                  <a:tcPr/>
                </a:tc>
              </a:tr>
              <a:tr h="358216">
                <a:tc>
                  <a:txBody>
                    <a:bodyPr/>
                    <a:lstStyle/>
                    <a:p>
                      <a:r>
                        <a:rPr lang="en-US" sz="1400" dirty="0" smtClean="0">
                          <a:hlinkClick r:id="rId3" action="ppaction://hlinkfile"/>
                        </a:rPr>
                        <a:t>T</a:t>
                      </a:r>
                      <a:endParaRPr lang="en-US" sz="1400" dirty="0"/>
                    </a:p>
                  </a:txBody>
                  <a:tcPr/>
                </a:tc>
                <a:tc>
                  <a:txBody>
                    <a:bodyPr/>
                    <a:lstStyle/>
                    <a:p>
                      <a:pPr algn="ctr"/>
                      <a:r>
                        <a:rPr lang="en-US" dirty="0" smtClean="0">
                          <a:hlinkClick r:id="rId4" action="ppaction://hlinkfile"/>
                        </a:rPr>
                        <a:t>Pre</a:t>
                      </a:r>
                      <a:r>
                        <a:rPr lang="en-US" baseline="0" dirty="0" smtClean="0">
                          <a:hlinkClick r:id="rId4" action="ppaction://hlinkfile"/>
                        </a:rPr>
                        <a:t> K – 5</a:t>
                      </a:r>
                      <a:endParaRPr lang="en-US" baseline="0" dirty="0" smtClean="0"/>
                    </a:p>
                  </a:txBody>
                  <a:tcPr/>
                </a:tc>
              </a:tr>
              <a:tr h="537324">
                <a:tc rowSpan="7">
                  <a:txBody>
                    <a:bodyPr/>
                    <a:lstStyle/>
                    <a:p>
                      <a:pPr algn="ctr"/>
                      <a:r>
                        <a:rPr kumimoji="0" lang="en-US" sz="1600" b="1" kern="1200" baseline="0" dirty="0" smtClean="0">
                          <a:solidFill>
                            <a:schemeClr val="dk1"/>
                          </a:solidFill>
                          <a:latin typeface="+mn-lt"/>
                          <a:ea typeface="+mn-ea"/>
                          <a:cs typeface="+mn-cs"/>
                        </a:rPr>
                        <a:t>Key Ideas and Details—Text Analysis</a:t>
                      </a:r>
                      <a:endParaRPr lang="en-US" sz="1600" b="1" dirty="0"/>
                    </a:p>
                  </a:txBody>
                  <a:tcPr vert="vert270"/>
                </a:tc>
                <a:tc>
                  <a:txBody>
                    <a:bodyPr/>
                    <a:lstStyle/>
                    <a:p>
                      <a:r>
                        <a:rPr kumimoji="0" lang="en-US" sz="1500" b="1" kern="1200" baseline="0" dirty="0" smtClean="0">
                          <a:solidFill>
                            <a:schemeClr val="dk1"/>
                          </a:solidFill>
                          <a:latin typeface="+mn-lt"/>
                          <a:ea typeface="+mn-ea"/>
                          <a:cs typeface="+mn-cs"/>
                        </a:rPr>
                        <a:t>CC.1.2.PK.C</a:t>
                      </a:r>
                      <a:r>
                        <a:rPr kumimoji="0" lang="en-US" sz="1500" kern="1200" baseline="0" dirty="0" smtClean="0">
                          <a:solidFill>
                            <a:schemeClr val="dk1"/>
                          </a:solidFill>
                          <a:latin typeface="+mn-lt"/>
                          <a:ea typeface="+mn-ea"/>
                          <a:cs typeface="+mn-cs"/>
                        </a:rPr>
                        <a:t>  With prompting and support, make connections between information in a text and personal experiences.</a:t>
                      </a:r>
                      <a:endParaRPr lang="en-US" sz="1500" dirty="0" smtClean="0"/>
                    </a:p>
                  </a:txBody>
                  <a:tcPr/>
                </a:tc>
              </a:tr>
              <a:tr h="621352">
                <a:tc vMerge="1">
                  <a:txBody>
                    <a:bodyPr/>
                    <a:lstStyle/>
                    <a:p>
                      <a:endParaRPr lang="en-US" sz="1400" dirty="0"/>
                    </a:p>
                  </a:txBody>
                  <a:tcPr/>
                </a:tc>
                <a:tc>
                  <a:txBody>
                    <a:bodyPr/>
                    <a:lstStyle/>
                    <a:p>
                      <a:r>
                        <a:rPr kumimoji="0" lang="en-US" sz="1500" b="1" kern="1200" baseline="0" dirty="0" smtClean="0">
                          <a:solidFill>
                            <a:schemeClr val="dk1"/>
                          </a:solidFill>
                          <a:latin typeface="+mn-lt"/>
                          <a:ea typeface="+mn-ea"/>
                          <a:cs typeface="+mn-cs"/>
                        </a:rPr>
                        <a:t>CC.1.2.K.C</a:t>
                      </a:r>
                      <a:r>
                        <a:rPr kumimoji="0" lang="en-US" sz="1500" kern="1200" baseline="0" dirty="0" smtClean="0">
                          <a:solidFill>
                            <a:schemeClr val="dk1"/>
                          </a:solidFill>
                          <a:latin typeface="+mn-lt"/>
                          <a:ea typeface="+mn-ea"/>
                          <a:cs typeface="+mn-cs"/>
                        </a:rPr>
                        <a:t>  With prompting and support, make a connection between two individual, events, ideas, or pieces of information in a text.</a:t>
                      </a:r>
                      <a:endParaRPr lang="en-US" sz="1500" dirty="0" smtClean="0"/>
                    </a:p>
                  </a:txBody>
                  <a:tcPr/>
                </a:tc>
              </a:tr>
              <a:tr h="537324">
                <a:tc vMerge="1">
                  <a:txBody>
                    <a:bodyPr/>
                    <a:lstStyle/>
                    <a:p>
                      <a:endParaRPr lang="en-US" sz="1400" dirty="0"/>
                    </a:p>
                  </a:txBody>
                  <a:tcPr/>
                </a:tc>
                <a:tc>
                  <a:txBody>
                    <a:bodyPr/>
                    <a:lstStyle/>
                    <a:p>
                      <a:r>
                        <a:rPr lang="en-US" sz="1500" b="1" dirty="0" smtClean="0"/>
                        <a:t>CC.1.2.1.C</a:t>
                      </a:r>
                      <a:r>
                        <a:rPr lang="en-US" sz="1500" baseline="0" dirty="0" smtClean="0"/>
                        <a:t>  </a:t>
                      </a:r>
                      <a:r>
                        <a:rPr lang="en-US" sz="1500" dirty="0" smtClean="0"/>
                        <a:t>Describe the</a:t>
                      </a:r>
                      <a:r>
                        <a:rPr lang="en-US" sz="1500" baseline="0" dirty="0" smtClean="0"/>
                        <a:t> </a:t>
                      </a:r>
                      <a:r>
                        <a:rPr lang="en-US" sz="1500" dirty="0" smtClean="0"/>
                        <a:t>connection between</a:t>
                      </a:r>
                      <a:r>
                        <a:rPr lang="en-US" sz="1500" baseline="0" dirty="0" smtClean="0"/>
                        <a:t> </a:t>
                      </a:r>
                      <a:r>
                        <a:rPr lang="en-US" sz="1500" dirty="0" smtClean="0"/>
                        <a:t>two individual,</a:t>
                      </a:r>
                      <a:r>
                        <a:rPr lang="en-US" sz="1500" baseline="0" dirty="0" smtClean="0"/>
                        <a:t> </a:t>
                      </a:r>
                      <a:r>
                        <a:rPr lang="en-US" sz="1500" dirty="0" smtClean="0"/>
                        <a:t>events, ideas, or</a:t>
                      </a:r>
                      <a:r>
                        <a:rPr lang="en-US" sz="1500" baseline="0" dirty="0" smtClean="0"/>
                        <a:t> </a:t>
                      </a:r>
                      <a:r>
                        <a:rPr lang="en-US" sz="1500" dirty="0" smtClean="0"/>
                        <a:t>pieces of information</a:t>
                      </a:r>
                      <a:r>
                        <a:rPr lang="en-US" sz="1500" baseline="0" dirty="0" smtClean="0"/>
                        <a:t> </a:t>
                      </a:r>
                      <a:r>
                        <a:rPr lang="en-US" sz="1500" dirty="0" smtClean="0"/>
                        <a:t>in a text.</a:t>
                      </a:r>
                      <a:endParaRPr lang="en-US" sz="1500" dirty="0"/>
                    </a:p>
                  </a:txBody>
                  <a:tcPr/>
                </a:tc>
              </a:tr>
              <a:tr h="607543">
                <a:tc vMerge="1">
                  <a:txBody>
                    <a:bodyPr/>
                    <a:lstStyle/>
                    <a:p>
                      <a:pPr algn="ctr"/>
                      <a:endParaRPr lang="en-US" sz="1400" dirty="0"/>
                    </a:p>
                  </a:txBody>
                  <a:tcPr vert="vert270"/>
                </a:tc>
                <a:tc>
                  <a:txBody>
                    <a:bodyPr/>
                    <a:lstStyle/>
                    <a:p>
                      <a:r>
                        <a:rPr kumimoji="0" lang="en-US" sz="1500" b="1" kern="1200" baseline="0" dirty="0" smtClean="0">
                          <a:solidFill>
                            <a:schemeClr val="dk1"/>
                          </a:solidFill>
                          <a:latin typeface="+mn-lt"/>
                          <a:ea typeface="+mn-ea"/>
                          <a:cs typeface="+mn-cs"/>
                        </a:rPr>
                        <a:t>CC.1.2.2.C</a:t>
                      </a:r>
                      <a:r>
                        <a:rPr kumimoji="0" lang="en-US" sz="1500" kern="1200" baseline="0" dirty="0" smtClean="0">
                          <a:solidFill>
                            <a:schemeClr val="dk1"/>
                          </a:solidFill>
                          <a:latin typeface="+mn-lt"/>
                          <a:ea typeface="+mn-ea"/>
                          <a:cs typeface="+mn-cs"/>
                        </a:rPr>
                        <a:t>  Describe the connection between a series of events, concepts, or steps in a procedure within a text.</a:t>
                      </a:r>
                      <a:endParaRPr lang="en-US" sz="1500" dirty="0"/>
                    </a:p>
                  </a:txBody>
                  <a:tcPr/>
                </a:tc>
              </a:tr>
              <a:tr h="537324">
                <a:tc vMerge="1">
                  <a:txBody>
                    <a:bodyPr/>
                    <a:lstStyle/>
                    <a:p>
                      <a:pPr algn="ctr"/>
                      <a:endParaRPr lang="en-US" sz="1400" dirty="0"/>
                    </a:p>
                  </a:txBody>
                  <a:tcPr vert="vert270"/>
                </a:tc>
                <a:tc>
                  <a:txBody>
                    <a:bodyPr/>
                    <a:lstStyle/>
                    <a:p>
                      <a:r>
                        <a:rPr kumimoji="0" lang="en-US" sz="1500" b="1" kern="1200" baseline="0" dirty="0" smtClean="0">
                          <a:solidFill>
                            <a:schemeClr val="dk1"/>
                          </a:solidFill>
                          <a:latin typeface="+mn-lt"/>
                          <a:ea typeface="+mn-ea"/>
                          <a:cs typeface="+mn-cs"/>
                        </a:rPr>
                        <a:t>CC.1.2.3.C</a:t>
                      </a:r>
                      <a:r>
                        <a:rPr kumimoji="0" lang="en-US" sz="1500" kern="1200" baseline="0" dirty="0" smtClean="0">
                          <a:solidFill>
                            <a:schemeClr val="dk1"/>
                          </a:solidFill>
                          <a:latin typeface="+mn-lt"/>
                          <a:ea typeface="+mn-ea"/>
                          <a:cs typeface="+mn-cs"/>
                        </a:rPr>
                        <a:t>  Explain how a series of events, concepts, or steps in a procedure is connected within a text, using language that pertains to time, sequence, and cause/effect.</a:t>
                      </a:r>
                      <a:endParaRPr lang="en-US" sz="1500" dirty="0"/>
                    </a:p>
                  </a:txBody>
                  <a:tcPr/>
                </a:tc>
              </a:tr>
              <a:tr h="610429">
                <a:tc vMerge="1">
                  <a:txBody>
                    <a:bodyPr/>
                    <a:lstStyle/>
                    <a:p>
                      <a:pPr algn="ctr"/>
                      <a:endParaRPr lang="en-US" sz="1400" dirty="0"/>
                    </a:p>
                  </a:txBody>
                  <a:tcPr vert="vert270"/>
                </a:tc>
                <a:tc>
                  <a:txBody>
                    <a:bodyPr/>
                    <a:lstStyle/>
                    <a:p>
                      <a:r>
                        <a:rPr kumimoji="0" lang="en-US" sz="1500" b="1" kern="1200" baseline="0" dirty="0" smtClean="0">
                          <a:solidFill>
                            <a:schemeClr val="dk1"/>
                          </a:solidFill>
                          <a:latin typeface="+mn-lt"/>
                          <a:ea typeface="+mn-ea"/>
                          <a:cs typeface="+mn-cs"/>
                        </a:rPr>
                        <a:t>CC.1.2.4.C</a:t>
                      </a:r>
                      <a:r>
                        <a:rPr kumimoji="0" lang="en-US" sz="1500" kern="1200" baseline="0" dirty="0" smtClean="0">
                          <a:solidFill>
                            <a:schemeClr val="dk1"/>
                          </a:solidFill>
                          <a:latin typeface="+mn-lt"/>
                          <a:ea typeface="+mn-ea"/>
                          <a:cs typeface="+mn-cs"/>
                        </a:rPr>
                        <a:t>  Explain events, procedures, ideas, or concepts in a text, including what happened and why, based on specific information in the text.</a:t>
                      </a:r>
                      <a:endParaRPr lang="en-US" sz="1500" dirty="0"/>
                    </a:p>
                  </a:txBody>
                  <a:tcPr/>
                </a:tc>
              </a:tr>
              <a:tr h="568595">
                <a:tc vMerge="1">
                  <a:txBody>
                    <a:bodyPr/>
                    <a:lstStyle/>
                    <a:p>
                      <a:pPr algn="ctr"/>
                      <a:endParaRPr lang="en-US" sz="1600" b="1" dirty="0"/>
                    </a:p>
                  </a:txBody>
                  <a:tcPr vert="vert270"/>
                </a:tc>
                <a:tc>
                  <a:txBody>
                    <a:bodyPr/>
                    <a:lstStyle/>
                    <a:p>
                      <a:r>
                        <a:rPr kumimoji="0" lang="en-US" sz="1500" b="1" kern="1200" baseline="0" dirty="0" smtClean="0">
                          <a:solidFill>
                            <a:schemeClr val="dk1"/>
                          </a:solidFill>
                          <a:latin typeface="+mn-lt"/>
                          <a:ea typeface="+mn-ea"/>
                          <a:cs typeface="+mn-cs"/>
                        </a:rPr>
                        <a:t>CC.1.2.5.C</a:t>
                      </a:r>
                      <a:r>
                        <a:rPr kumimoji="0" lang="en-US" sz="1500" kern="1200" baseline="0" dirty="0" smtClean="0">
                          <a:solidFill>
                            <a:schemeClr val="dk1"/>
                          </a:solidFill>
                          <a:latin typeface="+mn-lt"/>
                          <a:ea typeface="+mn-ea"/>
                          <a:cs typeface="+mn-cs"/>
                        </a:rPr>
                        <a:t>  Explain the relationships or interactions between two or more individuals, events, ideas, or concepts in a text based on specific information in the text.</a:t>
                      </a:r>
                      <a:endParaRPr lang="en-US" sz="1500" dirty="0"/>
                    </a:p>
                  </a:txBody>
                  <a:tcPr/>
                </a:tc>
              </a:tr>
            </a:tbl>
          </a:graphicData>
        </a:graphic>
      </p:graphicFrame>
      <p:sp>
        <p:nvSpPr>
          <p:cNvPr id="4" name="TextBox 3"/>
          <p:cNvSpPr txBox="1"/>
          <p:nvPr/>
        </p:nvSpPr>
        <p:spPr>
          <a:xfrm>
            <a:off x="1143000" y="6581001"/>
            <a:ext cx="8001000" cy="276999"/>
          </a:xfrm>
          <a:prstGeom prst="rect">
            <a:avLst/>
          </a:prstGeom>
          <a:noFill/>
        </p:spPr>
        <p:txBody>
          <a:bodyPr wrap="square" rtlCol="0">
            <a:spAutoFit/>
          </a:bodyPr>
          <a:lstStyle/>
          <a:p>
            <a:r>
              <a:rPr lang="en-US" sz="1200" dirty="0" smtClean="0"/>
              <a:t>http://www.edutopia.org/blog/common-core-in-action-narrative-writing-heather-wolpert-gawron</a:t>
            </a:r>
            <a:endParaRPr lang="en-US" sz="12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723106"/>
          </a:xfrm>
        </p:spPr>
        <p:txBody>
          <a:bodyPr>
            <a:normAutofit fontScale="90000"/>
          </a:bodyPr>
          <a:lstStyle/>
          <a:p>
            <a:r>
              <a:rPr lang="en-US" dirty="0" smtClean="0"/>
              <a:t>Knowledge in the Disciplines</a:t>
            </a:r>
            <a:endParaRPr lang="en-US" dirty="0"/>
          </a:p>
        </p:txBody>
      </p:sp>
      <p:graphicFrame>
        <p:nvGraphicFramePr>
          <p:cNvPr id="5" name="Content Placeholder 4"/>
          <p:cNvGraphicFramePr>
            <a:graphicFrameLocks noGrp="1"/>
          </p:cNvGraphicFramePr>
          <p:nvPr>
            <p:ph sz="half" idx="1"/>
          </p:nvPr>
        </p:nvGraphicFramePr>
        <p:xfrm>
          <a:off x="304800" y="1106968"/>
          <a:ext cx="8610600" cy="5370032"/>
        </p:xfrm>
        <a:graphic>
          <a:graphicData uri="http://schemas.openxmlformats.org/drawingml/2006/table">
            <a:tbl>
              <a:tblPr firstRow="1" bandRow="1">
                <a:tableStyleId>{5C22544A-7EE6-4342-B048-85BDC9FD1C3A}</a:tableStyleId>
              </a:tblPr>
              <a:tblGrid>
                <a:gridCol w="402364"/>
                <a:gridCol w="8208236"/>
              </a:tblGrid>
              <a:tr h="950432">
                <a:tc gridSpan="2">
                  <a:txBody>
                    <a:bodyPr/>
                    <a:lstStyle/>
                    <a:p>
                      <a:r>
                        <a:rPr lang="en-US" sz="1400" dirty="0" smtClean="0"/>
                        <a:t>3.5  and 8.5 </a:t>
                      </a:r>
                      <a:r>
                        <a:rPr lang="en-US" sz="1400" dirty="0" smtClean="0">
                          <a:hlinkClick r:id="rId2" action="ppaction://hlinkfile"/>
                        </a:rPr>
                        <a:t>Reading Informational</a:t>
                      </a:r>
                      <a:r>
                        <a:rPr lang="en-US" sz="1400" baseline="0" dirty="0" smtClean="0">
                          <a:hlinkClick r:id="rId2" action="ppaction://hlinkfile"/>
                        </a:rPr>
                        <a:t> Text</a:t>
                      </a:r>
                      <a:endParaRPr lang="en-US" sz="1400" baseline="0" dirty="0" smtClean="0"/>
                    </a:p>
                    <a:p>
                      <a:r>
                        <a:rPr lang="en-US" sz="1400" dirty="0" smtClean="0"/>
                        <a:t>Students read, understand, and respond to informational text in the content area – with an</a:t>
                      </a:r>
                      <a:r>
                        <a:rPr lang="en-US" sz="1400" baseline="0" dirty="0" smtClean="0"/>
                        <a:t> </a:t>
                      </a:r>
                      <a:r>
                        <a:rPr lang="en-US" sz="1400" dirty="0" smtClean="0"/>
                        <a:t>emphasis on comprehension, vocabulary</a:t>
                      </a:r>
                      <a:r>
                        <a:rPr lang="en-US" sz="1400" baseline="0" dirty="0" smtClean="0"/>
                        <a:t> </a:t>
                      </a:r>
                      <a:r>
                        <a:rPr lang="en-US" sz="1400" dirty="0" smtClean="0"/>
                        <a:t>acquisition, and making connections among ideas and</a:t>
                      </a:r>
                      <a:r>
                        <a:rPr lang="en-US" sz="1400" baseline="0" dirty="0" smtClean="0"/>
                        <a:t> </a:t>
                      </a:r>
                      <a:r>
                        <a:rPr lang="en-US" sz="1400" dirty="0" smtClean="0"/>
                        <a:t>between texts with a focus on textual evidence.</a:t>
                      </a:r>
                      <a:endParaRPr lang="en-US" sz="1400" dirty="0"/>
                    </a:p>
                  </a:txBody>
                  <a:tcPr/>
                </a:tc>
                <a:tc hMerge="1">
                  <a:txBody>
                    <a:bodyPr/>
                    <a:lstStyle/>
                    <a:p>
                      <a:endParaRPr lang="en-US" dirty="0"/>
                    </a:p>
                  </a:txBody>
                  <a:tcPr/>
                </a:tc>
              </a:tr>
              <a:tr h="363023">
                <a:tc>
                  <a:txBody>
                    <a:bodyPr/>
                    <a:lstStyle/>
                    <a:p>
                      <a:r>
                        <a:rPr lang="en-US" sz="1400" dirty="0" smtClean="0">
                          <a:hlinkClick r:id="rId3" action="ppaction://hlinkfile"/>
                        </a:rPr>
                        <a:t>T</a:t>
                      </a:r>
                      <a:endParaRPr lang="en-US" sz="1400" dirty="0"/>
                    </a:p>
                  </a:txBody>
                  <a:tcPr/>
                </a:tc>
                <a:tc>
                  <a:txBody>
                    <a:bodyPr/>
                    <a:lstStyle/>
                    <a:p>
                      <a:pPr algn="ctr"/>
                      <a:r>
                        <a:rPr lang="en-US" dirty="0" smtClean="0"/>
                        <a:t>Grade 6 –</a:t>
                      </a:r>
                      <a:r>
                        <a:rPr lang="en-US" baseline="0" dirty="0" smtClean="0"/>
                        <a:t> 8 </a:t>
                      </a:r>
                      <a:endParaRPr lang="en-US" dirty="0"/>
                    </a:p>
                  </a:txBody>
                  <a:tcPr/>
                </a:tc>
              </a:tr>
              <a:tr h="514283">
                <a:tc rowSpan="6">
                  <a:txBody>
                    <a:bodyPr/>
                    <a:lstStyle/>
                    <a:p>
                      <a:pPr algn="ctr"/>
                      <a:r>
                        <a:rPr kumimoji="0" lang="en-US" sz="1400" kern="1200" baseline="0" dirty="0" smtClean="0">
                          <a:solidFill>
                            <a:schemeClr val="dk1"/>
                          </a:solidFill>
                          <a:latin typeface="+mn-lt"/>
                          <a:ea typeface="+mn-ea"/>
                          <a:cs typeface="+mn-cs"/>
                        </a:rPr>
                        <a:t>Key Ideas and Details</a:t>
                      </a:r>
                      <a:endParaRPr lang="en-US" sz="1400" dirty="0"/>
                    </a:p>
                  </a:txBody>
                  <a:tcPr vert="vert270"/>
                </a:tc>
                <a:tc>
                  <a:txBody>
                    <a:bodyPr/>
                    <a:lstStyle/>
                    <a:p>
                      <a:r>
                        <a:rPr kumimoji="0" lang="en-US" sz="1400" kern="1200" baseline="0" dirty="0" smtClean="0">
                          <a:solidFill>
                            <a:schemeClr val="dk1"/>
                          </a:solidFill>
                          <a:latin typeface="+mn-lt"/>
                          <a:ea typeface="+mn-ea"/>
                          <a:cs typeface="+mn-cs"/>
                        </a:rPr>
                        <a:t>CC.3.5.6-8.A.</a:t>
                      </a:r>
                    </a:p>
                    <a:p>
                      <a:r>
                        <a:rPr kumimoji="0" lang="en-US" sz="1400" kern="1200" baseline="0" dirty="0" smtClean="0">
                          <a:solidFill>
                            <a:schemeClr val="dk1"/>
                          </a:solidFill>
                          <a:latin typeface="+mn-lt"/>
                          <a:ea typeface="+mn-ea"/>
                          <a:cs typeface="+mn-cs"/>
                        </a:rPr>
                        <a:t>Cite specific textual evidence to support analysis of science and technical texts.</a:t>
                      </a:r>
                      <a:endParaRPr lang="en-US" sz="1400" dirty="0" smtClean="0"/>
                    </a:p>
                  </a:txBody>
                  <a:tcPr/>
                </a:tc>
              </a:tr>
              <a:tr h="514283">
                <a:tc vMerge="1">
                  <a:txBody>
                    <a:bodyPr/>
                    <a:lstStyle/>
                    <a:p>
                      <a:endParaRPr lang="en-US" sz="1400" dirty="0"/>
                    </a:p>
                  </a:txBody>
                  <a:tcPr/>
                </a:tc>
                <a:tc>
                  <a:txBody>
                    <a:bodyPr/>
                    <a:lstStyle/>
                    <a:p>
                      <a:r>
                        <a:rPr kumimoji="0" lang="en-US" sz="1400" kern="1200" baseline="0" dirty="0" smtClean="0">
                          <a:solidFill>
                            <a:schemeClr val="dk1"/>
                          </a:solidFill>
                          <a:latin typeface="+mn-lt"/>
                          <a:ea typeface="+mn-ea"/>
                          <a:cs typeface="+mn-cs"/>
                        </a:rPr>
                        <a:t>CC.8.5.6-8.A.</a:t>
                      </a:r>
                    </a:p>
                    <a:p>
                      <a:r>
                        <a:rPr kumimoji="0" lang="en-US" sz="1400" kern="1200" baseline="0" dirty="0" smtClean="0">
                          <a:solidFill>
                            <a:schemeClr val="dk1"/>
                          </a:solidFill>
                          <a:latin typeface="+mn-lt"/>
                          <a:ea typeface="+mn-ea"/>
                          <a:cs typeface="+mn-cs"/>
                        </a:rPr>
                        <a:t>Cite specific textual evidence to support analysis of primary and secondary sources.</a:t>
                      </a:r>
                      <a:endParaRPr lang="en-US" sz="1400" dirty="0" smtClean="0"/>
                    </a:p>
                  </a:txBody>
                  <a:tcPr/>
                </a:tc>
              </a:tr>
              <a:tr h="786551">
                <a:tc vMerge="1">
                  <a:txBody>
                    <a:bodyPr/>
                    <a:lstStyle/>
                    <a:p>
                      <a:endParaRPr lang="en-US" sz="1400" dirty="0"/>
                    </a:p>
                  </a:txBody>
                  <a:tcPr/>
                </a:tc>
                <a:tc>
                  <a:txBody>
                    <a:bodyPr/>
                    <a:lstStyle/>
                    <a:p>
                      <a:r>
                        <a:rPr kumimoji="0" lang="en-US" sz="1400" kern="1200" baseline="0" dirty="0" smtClean="0">
                          <a:solidFill>
                            <a:schemeClr val="dk1"/>
                          </a:solidFill>
                          <a:latin typeface="+mn-lt"/>
                          <a:ea typeface="+mn-ea"/>
                          <a:cs typeface="+mn-cs"/>
                        </a:rPr>
                        <a:t>CC.3.5.6-8.B.</a:t>
                      </a:r>
                    </a:p>
                    <a:p>
                      <a:r>
                        <a:rPr kumimoji="0" lang="en-US" sz="1400" kern="1200" baseline="0" dirty="0" smtClean="0">
                          <a:solidFill>
                            <a:schemeClr val="dk1"/>
                          </a:solidFill>
                          <a:latin typeface="+mn-lt"/>
                          <a:ea typeface="+mn-ea"/>
                          <a:cs typeface="+mn-cs"/>
                        </a:rPr>
                        <a:t>Determine the central ideas or conclusions of a text; provide an accurate summary of the text distinct from prior knowledge or opinions</a:t>
                      </a:r>
                      <a:r>
                        <a:rPr kumimoji="0" lang="en-US" sz="1800" kern="1200" baseline="0" dirty="0" smtClean="0">
                          <a:solidFill>
                            <a:schemeClr val="dk1"/>
                          </a:solidFill>
                          <a:latin typeface="+mn-lt"/>
                          <a:ea typeface="+mn-ea"/>
                          <a:cs typeface="+mn-cs"/>
                        </a:rPr>
                        <a:t>.</a:t>
                      </a:r>
                      <a:endParaRPr lang="en-US" dirty="0"/>
                    </a:p>
                  </a:txBody>
                  <a:tcPr/>
                </a:tc>
              </a:tr>
              <a:tr h="726047">
                <a:tc vMerge="1">
                  <a:txBody>
                    <a:bodyPr/>
                    <a:lstStyle/>
                    <a:p>
                      <a:pPr algn="ctr"/>
                      <a:endParaRPr lang="en-US" sz="1400" dirty="0"/>
                    </a:p>
                  </a:txBody>
                  <a:tcPr vert="vert270"/>
                </a:tc>
                <a:tc>
                  <a:txBody>
                    <a:bodyPr/>
                    <a:lstStyle/>
                    <a:p>
                      <a:r>
                        <a:rPr kumimoji="0" lang="en-US" sz="1400" kern="1200" baseline="0" dirty="0" smtClean="0">
                          <a:solidFill>
                            <a:schemeClr val="dk1"/>
                          </a:solidFill>
                          <a:latin typeface="+mn-lt"/>
                          <a:ea typeface="+mn-ea"/>
                          <a:cs typeface="+mn-cs"/>
                        </a:rPr>
                        <a:t>CC.8.5.6-8.B.</a:t>
                      </a:r>
                    </a:p>
                    <a:p>
                      <a:r>
                        <a:rPr kumimoji="0" lang="en-US" sz="1400" kern="1200" baseline="0" dirty="0" smtClean="0">
                          <a:solidFill>
                            <a:schemeClr val="dk1"/>
                          </a:solidFill>
                          <a:latin typeface="+mn-lt"/>
                          <a:ea typeface="+mn-ea"/>
                          <a:cs typeface="+mn-cs"/>
                        </a:rPr>
                        <a:t>Determine the central ideas or information of a primary or secondary source; provide an accurate summary of the source distinct from prior knowledge or opinions.</a:t>
                      </a:r>
                      <a:endParaRPr lang="en-US" sz="1400" dirty="0"/>
                    </a:p>
                  </a:txBody>
                  <a:tcPr/>
                </a:tc>
              </a:tr>
              <a:tr h="726047">
                <a:tc vMerge="1">
                  <a:txBody>
                    <a:bodyPr/>
                    <a:lstStyle/>
                    <a:p>
                      <a:pPr algn="ctr"/>
                      <a:endParaRPr lang="en-US" sz="1400" dirty="0"/>
                    </a:p>
                  </a:txBody>
                  <a:tcPr vert="vert270"/>
                </a:tc>
                <a:tc>
                  <a:txBody>
                    <a:bodyPr/>
                    <a:lstStyle/>
                    <a:p>
                      <a:r>
                        <a:rPr kumimoji="0" lang="en-US" sz="1400" kern="1200" baseline="0" dirty="0" smtClean="0">
                          <a:solidFill>
                            <a:schemeClr val="dk1"/>
                          </a:solidFill>
                          <a:latin typeface="+mn-lt"/>
                          <a:ea typeface="+mn-ea"/>
                          <a:cs typeface="+mn-cs"/>
                        </a:rPr>
                        <a:t>CC.3.5.6-8.C.</a:t>
                      </a:r>
                    </a:p>
                    <a:p>
                      <a:r>
                        <a:rPr kumimoji="0" lang="en-US" sz="1400" kern="1200" baseline="0" dirty="0" smtClean="0">
                          <a:solidFill>
                            <a:schemeClr val="dk1"/>
                          </a:solidFill>
                          <a:latin typeface="+mn-lt"/>
                          <a:ea typeface="+mn-ea"/>
                          <a:cs typeface="+mn-cs"/>
                        </a:rPr>
                        <a:t>Follow precisely a multistep procedure when carrying out experiments, taking measurements, or performing technical tasks.</a:t>
                      </a:r>
                      <a:endParaRPr lang="en-US" sz="1400" dirty="0"/>
                    </a:p>
                  </a:txBody>
                  <a:tcPr/>
                </a:tc>
              </a:tr>
              <a:tr h="762000">
                <a:tc vMerge="1">
                  <a:txBody>
                    <a:bodyPr/>
                    <a:lstStyle/>
                    <a:p>
                      <a:pPr algn="ctr"/>
                      <a:endParaRPr lang="en-US" sz="1400" dirty="0"/>
                    </a:p>
                  </a:txBody>
                  <a:tcPr vert="vert270"/>
                </a:tc>
                <a:tc>
                  <a:txBody>
                    <a:bodyPr/>
                    <a:lstStyle/>
                    <a:p>
                      <a:r>
                        <a:rPr kumimoji="0" lang="en-US" sz="1400" kern="1200" baseline="0" dirty="0" smtClean="0">
                          <a:solidFill>
                            <a:schemeClr val="dk1"/>
                          </a:solidFill>
                          <a:latin typeface="+mn-lt"/>
                          <a:ea typeface="+mn-ea"/>
                          <a:cs typeface="+mn-cs"/>
                        </a:rPr>
                        <a:t>CC.8.5.6-8.C.</a:t>
                      </a:r>
                    </a:p>
                    <a:p>
                      <a:r>
                        <a:rPr kumimoji="0" lang="en-US" sz="1400" kern="1200" baseline="0" dirty="0" smtClean="0">
                          <a:solidFill>
                            <a:schemeClr val="dk1"/>
                          </a:solidFill>
                          <a:latin typeface="+mn-lt"/>
                          <a:ea typeface="+mn-ea"/>
                          <a:cs typeface="+mn-cs"/>
                        </a:rPr>
                        <a:t>Identify key steps in a text’s description of a process related to history/social studies (e.g., how a bill becomes law, how interest rates are raised or lowered).</a:t>
                      </a:r>
                      <a:endParaRPr lang="en-US" sz="1400" dirty="0"/>
                    </a:p>
                  </a:txBody>
                  <a:tcPr/>
                </a:tc>
              </a:tr>
            </a:tbl>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Text Complexity.png"/>
          <p:cNvPicPr>
            <a:picLocks noGrp="1" noChangeAspect="1"/>
          </p:cNvPicPr>
          <p:nvPr>
            <p:ph idx="1"/>
          </p:nvPr>
        </p:nvPicPr>
        <p:blipFill>
          <a:blip r:embed="rId2" cstate="print">
            <a:clrChange>
              <a:clrFrom>
                <a:srgbClr val="C8BFE7"/>
              </a:clrFrom>
              <a:clrTo>
                <a:srgbClr val="C8BFE7">
                  <a:alpha val="0"/>
                </a:srgbClr>
              </a:clrTo>
            </a:clrChange>
          </a:blip>
          <a:stretch>
            <a:fillRect/>
          </a:stretch>
        </p:blipFill>
        <p:spPr>
          <a:xfrm>
            <a:off x="4724400" y="1905000"/>
            <a:ext cx="4419600" cy="3595270"/>
          </a:xfrm>
        </p:spPr>
      </p:pic>
      <p:sp>
        <p:nvSpPr>
          <p:cNvPr id="2" name="Title 1"/>
          <p:cNvSpPr>
            <a:spLocks noGrp="1"/>
          </p:cNvSpPr>
          <p:nvPr>
            <p:ph type="title"/>
          </p:nvPr>
        </p:nvSpPr>
        <p:spPr/>
        <p:txBody>
          <a:bodyPr/>
          <a:lstStyle/>
          <a:p>
            <a:r>
              <a:rPr lang="en-US" dirty="0" smtClean="0"/>
              <a:t>Staircase of Complexity</a:t>
            </a:r>
            <a:endParaRPr lang="en-US" dirty="0"/>
          </a:p>
        </p:txBody>
      </p:sp>
      <p:sp>
        <p:nvSpPr>
          <p:cNvPr id="5" name="Content Placeholder 4"/>
          <p:cNvSpPr txBox="1">
            <a:spLocks/>
          </p:cNvSpPr>
          <p:nvPr/>
        </p:nvSpPr>
        <p:spPr>
          <a:xfrm>
            <a:off x="457200" y="1722437"/>
            <a:ext cx="4572000" cy="4754563"/>
          </a:xfrm>
          <a:prstGeom prst="rect">
            <a:avLst/>
          </a:prstGeom>
        </p:spPr>
        <p:txBody>
          <a:bodyPr vert="horz" anchor="t">
            <a:normAutofit fontScale="40000" lnSpcReduction="20000"/>
          </a:bodyPr>
          <a:lstStyle/>
          <a:p>
            <a:pPr marL="342900" marR="0" lvl="0" indent="-342900" algn="l" defTabSz="914400" rtl="0" eaLnBrk="1" fontAlgn="auto" latinLnBrk="0" hangingPunct="1">
              <a:lnSpc>
                <a:spcPct val="100000"/>
              </a:lnSpc>
              <a:spcBef>
                <a:spcPct val="20000"/>
              </a:spcBef>
              <a:spcAft>
                <a:spcPts val="0"/>
              </a:spcAft>
              <a:buClr>
                <a:schemeClr val="accent1"/>
              </a:buClr>
              <a:buSzPct val="80000"/>
              <a:buFont typeface="+mj-lt"/>
              <a:buAutoNum type="arabicPeriod"/>
              <a:tabLst/>
              <a:defRPr/>
            </a:pPr>
            <a:r>
              <a:rPr kumimoji="0" lang="en-US" sz="5000" b="1" i="0" u="none" strike="noStrike" kern="1200" cap="none" spc="0" normalizeH="0" baseline="0" noProof="0" dirty="0" smtClean="0">
                <a:ln>
                  <a:noFill/>
                </a:ln>
                <a:solidFill>
                  <a:schemeClr val="tx1"/>
                </a:solidFill>
                <a:effectLst/>
                <a:uLnTx/>
                <a:uFillTx/>
                <a:latin typeface="+mn-lt"/>
                <a:ea typeface="+mn-ea"/>
                <a:cs typeface="+mn-cs"/>
              </a:rPr>
              <a:t>Quantitative Measures </a:t>
            </a:r>
            <a:r>
              <a:rPr kumimoji="0" lang="en-US" sz="5000" b="0" i="0" u="none" strike="noStrike" kern="1200" cap="none" spc="0" normalizeH="0" baseline="0" noProof="0" dirty="0" smtClean="0">
                <a:ln>
                  <a:noFill/>
                </a:ln>
                <a:solidFill>
                  <a:schemeClr val="tx1"/>
                </a:solidFill>
                <a:effectLst/>
                <a:uLnTx/>
                <a:uFillTx/>
                <a:latin typeface="+mn-lt"/>
                <a:ea typeface="+mn-ea"/>
                <a:cs typeface="+mn-cs"/>
              </a:rPr>
              <a:t>– Readability and other scores of text complexity often best measured by computer software.</a:t>
            </a:r>
          </a:p>
          <a:p>
            <a:pPr marL="342900" marR="0" lvl="0" indent="-342900" algn="l" defTabSz="914400" rtl="0" eaLnBrk="1" fontAlgn="auto" latinLnBrk="0" hangingPunct="1">
              <a:lnSpc>
                <a:spcPct val="100000"/>
              </a:lnSpc>
              <a:spcBef>
                <a:spcPct val="20000"/>
              </a:spcBef>
              <a:spcAft>
                <a:spcPts val="0"/>
              </a:spcAft>
              <a:buClr>
                <a:schemeClr val="accent1"/>
              </a:buClr>
              <a:buSzPct val="80000"/>
              <a:buFont typeface="+mj-lt"/>
              <a:buAutoNum type="arabicPeriod"/>
              <a:tabLst/>
              <a:defRPr/>
            </a:pPr>
            <a:r>
              <a:rPr kumimoji="0" lang="en-US" sz="5000" b="1" i="0" u="none" strike="noStrike" kern="1200" cap="none" spc="0" normalizeH="0" baseline="0" noProof="0" dirty="0" smtClean="0">
                <a:ln>
                  <a:noFill/>
                </a:ln>
                <a:solidFill>
                  <a:schemeClr val="tx1"/>
                </a:solidFill>
                <a:effectLst/>
                <a:uLnTx/>
                <a:uFillTx/>
                <a:latin typeface="+mn-lt"/>
                <a:ea typeface="+mn-ea"/>
                <a:cs typeface="+mn-cs"/>
              </a:rPr>
              <a:t>Qualitative Measures </a:t>
            </a:r>
            <a:r>
              <a:rPr kumimoji="0" lang="en-US" sz="5000" b="0" i="0" u="none" strike="noStrike" kern="1200" cap="none" spc="0" normalizeH="0" baseline="0" noProof="0" dirty="0" smtClean="0">
                <a:ln>
                  <a:noFill/>
                </a:ln>
                <a:solidFill>
                  <a:schemeClr val="tx1"/>
                </a:solidFill>
                <a:effectLst/>
                <a:uLnTx/>
                <a:uFillTx/>
                <a:latin typeface="+mn-lt"/>
                <a:ea typeface="+mn-ea"/>
                <a:cs typeface="+mn-cs"/>
              </a:rPr>
              <a:t>– Levels of meaning, structure, language conventionality and clarity, and knowledge demands often best measured by an attentive human reader.</a:t>
            </a:r>
          </a:p>
          <a:p>
            <a:pPr marL="342900" marR="0" lvl="0" indent="-342900" algn="l" defTabSz="914400" rtl="0" eaLnBrk="1" fontAlgn="auto" latinLnBrk="0" hangingPunct="1">
              <a:lnSpc>
                <a:spcPct val="100000"/>
              </a:lnSpc>
              <a:spcBef>
                <a:spcPct val="20000"/>
              </a:spcBef>
              <a:spcAft>
                <a:spcPts val="0"/>
              </a:spcAft>
              <a:buClr>
                <a:schemeClr val="accent1"/>
              </a:buClr>
              <a:buSzPct val="80000"/>
              <a:buFont typeface="+mj-lt"/>
              <a:buAutoNum type="arabicPeriod"/>
              <a:tabLst/>
              <a:defRPr/>
            </a:pPr>
            <a:r>
              <a:rPr kumimoji="0" lang="en-US" sz="5000" b="1" i="0" u="none" strike="noStrike" kern="1200" cap="none" spc="0" normalizeH="0" baseline="0" noProof="0" dirty="0" smtClean="0">
                <a:ln>
                  <a:noFill/>
                </a:ln>
                <a:solidFill>
                  <a:schemeClr val="tx1"/>
                </a:solidFill>
                <a:effectLst/>
                <a:uLnTx/>
                <a:uFillTx/>
                <a:latin typeface="+mn-lt"/>
                <a:ea typeface="+mn-ea"/>
                <a:cs typeface="+mn-cs"/>
              </a:rPr>
              <a:t>Reader and Task Considerations </a:t>
            </a:r>
            <a:r>
              <a:rPr kumimoji="0" lang="en-US" sz="5000" b="0" i="0" u="none" strike="noStrike" kern="1200" cap="none" spc="0" normalizeH="0" baseline="0" noProof="0" dirty="0" smtClean="0">
                <a:ln>
                  <a:noFill/>
                </a:ln>
                <a:solidFill>
                  <a:schemeClr val="tx1"/>
                </a:solidFill>
                <a:effectLst/>
                <a:uLnTx/>
                <a:uFillTx/>
                <a:latin typeface="+mn-lt"/>
                <a:ea typeface="+mn-ea"/>
                <a:cs typeface="+mn-cs"/>
              </a:rPr>
              <a:t> Background knowledge of reader, motivation, interests, and complexity generated by tasks assigned often best made by educators employing their professional judgment.</a:t>
            </a: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endParaRPr kumimoji="0" lang="en-US"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Text Complexity</a:t>
            </a:r>
            <a:endParaRPr lang="en-US" dirty="0"/>
          </a:p>
        </p:txBody>
      </p:sp>
      <p:sp>
        <p:nvSpPr>
          <p:cNvPr id="6" name="Content Placeholder 5"/>
          <p:cNvSpPr>
            <a:spLocks noGrp="1"/>
          </p:cNvSpPr>
          <p:nvPr>
            <p:ph sz="half" idx="1"/>
          </p:nvPr>
        </p:nvSpPr>
        <p:spPr>
          <a:xfrm>
            <a:off x="5029200" y="1676400"/>
            <a:ext cx="3886200" cy="4830763"/>
          </a:xfrm>
        </p:spPr>
        <p:txBody>
          <a:bodyPr/>
          <a:lstStyle/>
          <a:p>
            <a:pPr marL="448056" lvl="1" indent="-384048">
              <a:buSzPct val="80000"/>
              <a:buFont typeface="Wingdings 2"/>
              <a:buChar char=""/>
            </a:pPr>
            <a:r>
              <a:rPr lang="en-US" sz="3600" dirty="0" smtClean="0">
                <a:latin typeface="Calibri"/>
                <a:cs typeface="Calibri"/>
              </a:rPr>
              <a:t>Word length</a:t>
            </a:r>
          </a:p>
          <a:p>
            <a:pPr marL="448056" lvl="1" indent="-384048">
              <a:buSzPct val="80000"/>
              <a:buFont typeface="Wingdings 2"/>
              <a:buChar char=""/>
            </a:pPr>
            <a:r>
              <a:rPr lang="en-US" sz="3600" dirty="0" smtClean="0">
                <a:latin typeface="Calibri"/>
                <a:cs typeface="Calibri"/>
              </a:rPr>
              <a:t>Word frequency</a:t>
            </a:r>
          </a:p>
          <a:p>
            <a:pPr marL="448056" lvl="1" indent="-384048">
              <a:buSzPct val="80000"/>
              <a:buFont typeface="Wingdings 2"/>
              <a:buChar char=""/>
            </a:pPr>
            <a:r>
              <a:rPr lang="en-US" sz="3600" dirty="0" smtClean="0">
                <a:latin typeface="Calibri"/>
                <a:cs typeface="Calibri"/>
              </a:rPr>
              <a:t>Word difficulty</a:t>
            </a:r>
          </a:p>
          <a:p>
            <a:pPr marL="448056" lvl="1" indent="-384048">
              <a:buSzPct val="80000"/>
              <a:buFont typeface="Wingdings 2"/>
              <a:buChar char=""/>
            </a:pPr>
            <a:r>
              <a:rPr lang="en-US" sz="3600" dirty="0" smtClean="0">
                <a:latin typeface="Calibri"/>
                <a:cs typeface="Calibri"/>
              </a:rPr>
              <a:t>Sentence length</a:t>
            </a:r>
          </a:p>
          <a:p>
            <a:pPr marL="448056" lvl="1" indent="-384048">
              <a:buSzPct val="80000"/>
              <a:buFont typeface="Wingdings 2"/>
              <a:buChar char=""/>
            </a:pPr>
            <a:r>
              <a:rPr lang="en-US" sz="3600" dirty="0" smtClean="0">
                <a:latin typeface="Calibri"/>
                <a:cs typeface="Calibri"/>
              </a:rPr>
              <a:t>Text length</a:t>
            </a:r>
          </a:p>
          <a:p>
            <a:pPr marL="448056" lvl="1" indent="-384048">
              <a:buSzPct val="80000"/>
              <a:buFont typeface="Wingdings 2"/>
              <a:buChar char=""/>
            </a:pPr>
            <a:r>
              <a:rPr lang="en-US" sz="3600" dirty="0" smtClean="0">
                <a:latin typeface="Calibri"/>
                <a:cs typeface="Calibri"/>
              </a:rPr>
              <a:t>Text cohesion</a:t>
            </a:r>
          </a:p>
          <a:p>
            <a:pPr marL="448056" lvl="1" indent="-384048">
              <a:buSzPct val="80000"/>
              <a:buFont typeface="Wingdings 2"/>
              <a:buChar char=""/>
            </a:pPr>
            <a:endParaRPr lang="en-US" sz="2800" dirty="0" smtClean="0">
              <a:latin typeface="Calibri"/>
              <a:cs typeface="Calibri"/>
            </a:endParaRPr>
          </a:p>
          <a:p>
            <a:endParaRPr lang="en-US" dirty="0"/>
          </a:p>
        </p:txBody>
      </p:sp>
      <p:pic>
        <p:nvPicPr>
          <p:cNvPr id="9" name="Content Placeholder 8" descr="Quantitative.png"/>
          <p:cNvPicPr>
            <a:picLocks noGrp="1" noChangeAspect="1"/>
          </p:cNvPicPr>
          <p:nvPr>
            <p:ph sz="half" idx="2"/>
          </p:nvPr>
        </p:nvPicPr>
        <p:blipFill>
          <a:blip r:embed="rId2" cstate="print">
            <a:clrChange>
              <a:clrFrom>
                <a:srgbClr val="FFFFFF"/>
              </a:clrFrom>
              <a:clrTo>
                <a:srgbClr val="FFFFFF">
                  <a:alpha val="0"/>
                </a:srgbClr>
              </a:clrTo>
            </a:clrChange>
          </a:blip>
          <a:stretch>
            <a:fillRect/>
          </a:stretch>
        </p:blipFill>
        <p:spPr>
          <a:xfrm>
            <a:off x="609600" y="1905000"/>
            <a:ext cx="4192957" cy="3507570"/>
          </a:xfr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Complexity—</a:t>
            </a:r>
            <a:r>
              <a:rPr lang="en-US" dirty="0" err="1" smtClean="0">
                <a:hlinkClick r:id="rId2" action="ppaction://hlinkfile"/>
              </a:rPr>
              <a:t>Lexile</a:t>
            </a:r>
            <a:r>
              <a:rPr lang="en-US" dirty="0" smtClean="0"/>
              <a:t> </a:t>
            </a:r>
            <a:endParaRPr lang="en-US" dirty="0"/>
          </a:p>
        </p:txBody>
      </p:sp>
      <p:graphicFrame>
        <p:nvGraphicFramePr>
          <p:cNvPr id="5" name="Content Placeholder 4"/>
          <p:cNvGraphicFramePr>
            <a:graphicFrameLocks noGrp="1"/>
          </p:cNvGraphicFramePr>
          <p:nvPr>
            <p:ph sz="half" idx="1"/>
          </p:nvPr>
        </p:nvGraphicFramePr>
        <p:xfrm>
          <a:off x="457200" y="1722438"/>
          <a:ext cx="8229602" cy="4747446"/>
        </p:xfrm>
        <a:graphic>
          <a:graphicData uri="http://schemas.openxmlformats.org/drawingml/2006/table">
            <a:tbl>
              <a:tblPr firstRow="1" bandRow="1">
                <a:tableStyleId>{5C22544A-7EE6-4342-B048-85BDC9FD1C3A}</a:tableStyleId>
              </a:tblPr>
              <a:tblGrid>
                <a:gridCol w="1513372"/>
                <a:gridCol w="2496057"/>
                <a:gridCol w="218953"/>
                <a:gridCol w="1707828"/>
                <a:gridCol w="2293392"/>
              </a:tblGrid>
              <a:tr h="821455">
                <a:tc>
                  <a:txBody>
                    <a:bodyPr/>
                    <a:lstStyle/>
                    <a:p>
                      <a:pPr algn="ctr"/>
                      <a:r>
                        <a:rPr lang="en-US" sz="2400" dirty="0" smtClean="0">
                          <a:solidFill>
                            <a:schemeClr val="tx1"/>
                          </a:solidFill>
                        </a:rPr>
                        <a:t>Grade </a:t>
                      </a:r>
                      <a:endParaRPr lang="en-US" sz="2400"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err="1" smtClean="0">
                          <a:solidFill>
                            <a:schemeClr val="tx1"/>
                          </a:solidFill>
                        </a:rPr>
                        <a:t>Lexile</a:t>
                      </a:r>
                      <a:endParaRPr lang="en-US" sz="2400" dirty="0" smtClean="0">
                        <a:solidFill>
                          <a:schemeClr val="tx1"/>
                        </a:solidFill>
                      </a:endParaRPr>
                    </a:p>
                  </a:txBody>
                  <a:tcPr anchor="ctr"/>
                </a:tc>
                <a:tc rowSpan="7">
                  <a:txBody>
                    <a:bodyPr/>
                    <a:lstStyle/>
                    <a:p>
                      <a:pPr algn="ctr"/>
                      <a:endParaRPr lang="en-US" sz="2400" dirty="0">
                        <a:solidFill>
                          <a:schemeClr val="accent1">
                            <a:lumMod val="50000"/>
                          </a:schemeClr>
                        </a:solidFill>
                      </a:endParaRPr>
                    </a:p>
                  </a:txBody>
                  <a:tcPr>
                    <a:solidFill>
                      <a:schemeClr val="accent1">
                        <a:lumMod val="75000"/>
                      </a:schemeClr>
                    </a:solidFill>
                  </a:tcPr>
                </a:tc>
                <a:tc>
                  <a:txBody>
                    <a:bodyPr/>
                    <a:lstStyle/>
                    <a:p>
                      <a:pPr algn="ctr"/>
                      <a:r>
                        <a:rPr lang="en-US" sz="2400" dirty="0" smtClean="0">
                          <a:solidFill>
                            <a:schemeClr val="tx1"/>
                          </a:solidFill>
                        </a:rPr>
                        <a:t>Grade </a:t>
                      </a:r>
                      <a:endParaRPr lang="en-US" sz="2400"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err="1" smtClean="0">
                          <a:solidFill>
                            <a:schemeClr val="tx1"/>
                          </a:solidFill>
                        </a:rPr>
                        <a:t>Lexile</a:t>
                      </a:r>
                      <a:endParaRPr lang="en-US" sz="2400" dirty="0" smtClean="0">
                        <a:solidFill>
                          <a:schemeClr val="tx1"/>
                        </a:solidFill>
                      </a:endParaRPr>
                    </a:p>
                  </a:txBody>
                  <a:tcPr anchor="ctr"/>
                </a:tc>
              </a:tr>
              <a:tr h="507876">
                <a:tc>
                  <a:txBody>
                    <a:bodyPr/>
                    <a:lstStyle/>
                    <a:p>
                      <a:pPr algn="ctr"/>
                      <a:r>
                        <a:rPr lang="en-US" sz="2400" dirty="0" smtClean="0"/>
                        <a:t>1</a:t>
                      </a:r>
                      <a:endParaRPr lang="en-US" sz="2400" dirty="0"/>
                    </a:p>
                  </a:txBody>
                  <a:tcPr>
                    <a:lnB w="12700" cap="flat" cmpd="sng" algn="ctr">
                      <a:solidFill>
                        <a:srgbClr val="F0AD00">
                          <a:lumMod val="50000"/>
                        </a:srgbClr>
                      </a:solidFill>
                      <a:prstDash val="solid"/>
                      <a:round/>
                      <a:headEnd type="none" w="med" len="med"/>
                      <a:tailEnd type="none" w="med" len="med"/>
                    </a:lnB>
                  </a:tcPr>
                </a:tc>
                <a:tc>
                  <a:txBody>
                    <a:bodyPr/>
                    <a:lstStyle/>
                    <a:p>
                      <a:r>
                        <a:rPr lang="en-US" sz="2400" dirty="0" smtClean="0"/>
                        <a:t>190L to 530L</a:t>
                      </a:r>
                      <a:endParaRPr lang="en-US" sz="2400" dirty="0"/>
                    </a:p>
                  </a:txBody>
                  <a:tcPr>
                    <a:lnB w="12700" cap="flat" cmpd="sng" algn="ctr">
                      <a:solidFill>
                        <a:srgbClr val="F0AD00">
                          <a:lumMod val="50000"/>
                        </a:srgbClr>
                      </a:solidFill>
                      <a:prstDash val="solid"/>
                      <a:round/>
                      <a:headEnd type="none" w="med" len="med"/>
                      <a:tailEnd type="none" w="med" len="med"/>
                    </a:lnB>
                  </a:tcPr>
                </a:tc>
                <a:tc vMerge="1">
                  <a:txBody>
                    <a:bodyPr/>
                    <a:lstStyle/>
                    <a:p>
                      <a:endParaRPr lang="en-US"/>
                    </a:p>
                  </a:txBody>
                  <a:tcPr/>
                </a:tc>
                <a:tc>
                  <a:txBody>
                    <a:bodyPr/>
                    <a:lstStyle/>
                    <a:p>
                      <a:pPr algn="ctr"/>
                      <a:r>
                        <a:rPr lang="en-US" sz="2400" dirty="0" smtClean="0"/>
                        <a:t>7</a:t>
                      </a:r>
                      <a:endParaRPr lang="en-US" sz="2400" dirty="0"/>
                    </a:p>
                  </a:txBody>
                  <a:tcPr>
                    <a:lnB w="12700" cap="flat" cmpd="sng" algn="ctr">
                      <a:solidFill>
                        <a:srgbClr val="F0AD00">
                          <a:lumMod val="50000"/>
                        </a:srgbClr>
                      </a:solidFill>
                      <a:prstDash val="solid"/>
                      <a:round/>
                      <a:headEnd type="none" w="med" len="med"/>
                      <a:tailEnd type="none" w="med" len="med"/>
                    </a:lnB>
                  </a:tcPr>
                </a:tc>
                <a:tc>
                  <a:txBody>
                    <a:bodyPr/>
                    <a:lstStyle/>
                    <a:p>
                      <a:r>
                        <a:rPr lang="en-US" sz="2400" dirty="0" smtClean="0"/>
                        <a:t>970L to 1120L</a:t>
                      </a:r>
                      <a:endParaRPr lang="en-US" sz="2400" dirty="0"/>
                    </a:p>
                  </a:txBody>
                  <a:tcPr>
                    <a:lnB w="12700" cap="flat" cmpd="sng" algn="ctr">
                      <a:solidFill>
                        <a:srgbClr val="F0AD00">
                          <a:lumMod val="50000"/>
                        </a:srgbClr>
                      </a:solidFill>
                      <a:prstDash val="solid"/>
                      <a:round/>
                      <a:headEnd type="none" w="med" len="med"/>
                      <a:tailEnd type="none" w="med" len="med"/>
                    </a:lnB>
                  </a:tcPr>
                </a:tc>
              </a:tr>
              <a:tr h="683623">
                <a:tc>
                  <a:txBody>
                    <a:bodyPr/>
                    <a:lstStyle/>
                    <a:p>
                      <a:pPr algn="ctr"/>
                      <a:r>
                        <a:rPr lang="en-US" sz="2400" dirty="0" smtClean="0"/>
                        <a:t>2</a:t>
                      </a:r>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F0AD00">
                          <a:lumMod val="50000"/>
                        </a:srgbClr>
                      </a:solidFill>
                      <a:prstDash val="solid"/>
                      <a:round/>
                      <a:headEnd type="none" w="med" len="med"/>
                      <a:tailEnd type="none" w="med" len="med"/>
                    </a:lnB>
                  </a:tcPr>
                </a:tc>
                <a:tc>
                  <a:txBody>
                    <a:bodyPr/>
                    <a:lstStyle/>
                    <a:p>
                      <a:r>
                        <a:rPr lang="en-US" sz="2400" dirty="0" smtClean="0"/>
                        <a:t>420L to 650L</a:t>
                      </a:r>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F0AD00">
                          <a:lumMod val="50000"/>
                        </a:srgbClr>
                      </a:solidFill>
                      <a:prstDash val="solid"/>
                      <a:round/>
                      <a:headEnd type="none" w="med" len="med"/>
                      <a:tailEnd type="none" w="med" len="med"/>
                    </a:lnB>
                  </a:tcPr>
                </a:tc>
                <a:tc vMerge="1">
                  <a:txBody>
                    <a:bodyPr/>
                    <a:lstStyle/>
                    <a:p>
                      <a:endParaRPr lang="en-US" sz="2000" dirty="0"/>
                    </a:p>
                  </a:txBody>
                  <a:tcPr>
                    <a:solidFill>
                      <a:schemeClr val="accent1">
                        <a:lumMod val="60000"/>
                        <a:lumOff val="40000"/>
                      </a:schemeClr>
                    </a:solidFill>
                  </a:tcPr>
                </a:tc>
                <a:tc>
                  <a:txBody>
                    <a:bodyPr/>
                    <a:lstStyle/>
                    <a:p>
                      <a:pPr algn="ctr"/>
                      <a:r>
                        <a:rPr lang="en-US" sz="2400" dirty="0" smtClean="0"/>
                        <a:t>8</a:t>
                      </a:r>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F0AD00">
                          <a:lumMod val="50000"/>
                        </a:srgbClr>
                      </a:solidFill>
                      <a:prstDash val="solid"/>
                      <a:round/>
                      <a:headEnd type="none" w="med" len="med"/>
                      <a:tailEnd type="none" w="med" len="med"/>
                    </a:lnB>
                  </a:tcPr>
                </a:tc>
                <a:tc>
                  <a:txBody>
                    <a:bodyPr/>
                    <a:lstStyle/>
                    <a:p>
                      <a:r>
                        <a:rPr lang="en-US" sz="2400" dirty="0" smtClean="0"/>
                        <a:t>1010L to 1185L</a:t>
                      </a:r>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F0AD00">
                          <a:lumMod val="50000"/>
                        </a:srgbClr>
                      </a:solidFill>
                      <a:prstDash val="solid"/>
                      <a:round/>
                      <a:headEnd type="none" w="med" len="med"/>
                      <a:tailEnd type="none" w="med" len="med"/>
                    </a:lnB>
                  </a:tcPr>
                </a:tc>
              </a:tr>
              <a:tr h="683623">
                <a:tc>
                  <a:txBody>
                    <a:bodyPr/>
                    <a:lstStyle/>
                    <a:p>
                      <a:pPr algn="ctr"/>
                      <a:r>
                        <a:rPr lang="en-US" sz="2400" dirty="0" smtClean="0"/>
                        <a:t>3</a:t>
                      </a:r>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F0AD00">
                          <a:lumMod val="50000"/>
                        </a:srgbClr>
                      </a:solidFill>
                      <a:prstDash val="solid"/>
                      <a:round/>
                      <a:headEnd type="none" w="med" len="med"/>
                      <a:tailEnd type="none" w="med" len="med"/>
                    </a:lnB>
                  </a:tcPr>
                </a:tc>
                <a:tc>
                  <a:txBody>
                    <a:bodyPr/>
                    <a:lstStyle/>
                    <a:p>
                      <a:r>
                        <a:rPr lang="en-US" sz="2400" dirty="0" smtClean="0"/>
                        <a:t>520L to 820L</a:t>
                      </a:r>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F0AD00">
                          <a:lumMod val="50000"/>
                        </a:srgbClr>
                      </a:solidFill>
                      <a:prstDash val="solid"/>
                      <a:round/>
                      <a:headEnd type="none" w="med" len="med"/>
                      <a:tailEnd type="none" w="med" len="med"/>
                    </a:lnB>
                  </a:tcPr>
                </a:tc>
                <a:tc vMerge="1">
                  <a:txBody>
                    <a:bodyPr/>
                    <a:lstStyle/>
                    <a:p>
                      <a:endParaRPr lang="en-US" sz="2000" dirty="0"/>
                    </a:p>
                  </a:txBody>
                  <a:tcPr>
                    <a:solidFill>
                      <a:schemeClr val="accent1">
                        <a:lumMod val="60000"/>
                        <a:lumOff val="40000"/>
                      </a:schemeClr>
                    </a:solidFill>
                  </a:tcPr>
                </a:tc>
                <a:tc>
                  <a:txBody>
                    <a:bodyPr/>
                    <a:lstStyle/>
                    <a:p>
                      <a:pPr algn="ctr"/>
                      <a:r>
                        <a:rPr lang="en-US" sz="2400" dirty="0" smtClean="0"/>
                        <a:t>9</a:t>
                      </a:r>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F0AD00">
                          <a:lumMod val="50000"/>
                        </a:srgbClr>
                      </a:solidFill>
                      <a:prstDash val="solid"/>
                      <a:round/>
                      <a:headEnd type="none" w="med" len="med"/>
                      <a:tailEnd type="none" w="med" len="med"/>
                    </a:lnB>
                  </a:tcPr>
                </a:tc>
                <a:tc>
                  <a:txBody>
                    <a:bodyPr/>
                    <a:lstStyle/>
                    <a:p>
                      <a:r>
                        <a:rPr lang="en-US" sz="2400" dirty="0" smtClean="0"/>
                        <a:t>1050L to 1260L</a:t>
                      </a:r>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F0AD00">
                          <a:lumMod val="50000"/>
                        </a:srgbClr>
                      </a:solidFill>
                      <a:prstDash val="solid"/>
                      <a:round/>
                      <a:headEnd type="none" w="med" len="med"/>
                      <a:tailEnd type="none" w="med" len="med"/>
                    </a:lnB>
                  </a:tcPr>
                </a:tc>
              </a:tr>
              <a:tr h="683623">
                <a:tc>
                  <a:txBody>
                    <a:bodyPr/>
                    <a:lstStyle/>
                    <a:p>
                      <a:pPr algn="ctr"/>
                      <a:r>
                        <a:rPr lang="en-US" sz="2400" dirty="0" smtClean="0"/>
                        <a:t>4</a:t>
                      </a:r>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F0AD00">
                          <a:lumMod val="50000"/>
                        </a:srgbClr>
                      </a:solidFill>
                      <a:prstDash val="solid"/>
                      <a:round/>
                      <a:headEnd type="none" w="med" len="med"/>
                      <a:tailEnd type="none" w="med" len="med"/>
                    </a:lnB>
                  </a:tcPr>
                </a:tc>
                <a:tc>
                  <a:txBody>
                    <a:bodyPr/>
                    <a:lstStyle/>
                    <a:p>
                      <a:r>
                        <a:rPr lang="en-US" sz="2400" dirty="0" smtClean="0"/>
                        <a:t>740L to</a:t>
                      </a:r>
                      <a:r>
                        <a:rPr lang="en-US" sz="2400" baseline="0" dirty="0" smtClean="0"/>
                        <a:t> 940L</a:t>
                      </a:r>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F0AD00">
                          <a:lumMod val="50000"/>
                        </a:srgbClr>
                      </a:solidFill>
                      <a:prstDash val="solid"/>
                      <a:round/>
                      <a:headEnd type="none" w="med" len="med"/>
                      <a:tailEnd type="none" w="med" len="med"/>
                    </a:lnB>
                  </a:tcPr>
                </a:tc>
                <a:tc vMerge="1">
                  <a:txBody>
                    <a:bodyPr/>
                    <a:lstStyle/>
                    <a:p>
                      <a:endParaRPr lang="en-US" sz="2000" dirty="0"/>
                    </a:p>
                  </a:txBody>
                  <a:tcPr>
                    <a:solidFill>
                      <a:schemeClr val="accent1">
                        <a:lumMod val="60000"/>
                        <a:lumOff val="40000"/>
                      </a:schemeClr>
                    </a:solidFill>
                  </a:tcPr>
                </a:tc>
                <a:tc>
                  <a:txBody>
                    <a:bodyPr/>
                    <a:lstStyle/>
                    <a:p>
                      <a:pPr algn="ctr"/>
                      <a:r>
                        <a:rPr lang="en-US" sz="2400" dirty="0" smtClean="0"/>
                        <a:t>10</a:t>
                      </a:r>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F0AD00">
                          <a:lumMod val="50000"/>
                        </a:srgbClr>
                      </a:solidFill>
                      <a:prstDash val="solid"/>
                      <a:round/>
                      <a:headEnd type="none" w="med" len="med"/>
                      <a:tailEnd type="none" w="med" len="med"/>
                    </a:lnB>
                  </a:tcPr>
                </a:tc>
                <a:tc>
                  <a:txBody>
                    <a:bodyPr/>
                    <a:lstStyle/>
                    <a:p>
                      <a:r>
                        <a:rPr lang="en-US" sz="2400" dirty="0" smtClean="0"/>
                        <a:t>1080L to 1335L</a:t>
                      </a:r>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F0AD00">
                          <a:lumMod val="50000"/>
                        </a:srgbClr>
                      </a:solidFill>
                      <a:prstDash val="solid"/>
                      <a:round/>
                      <a:headEnd type="none" w="med" len="med"/>
                      <a:tailEnd type="none" w="med" len="med"/>
                    </a:lnB>
                  </a:tcPr>
                </a:tc>
              </a:tr>
              <a:tr h="683623">
                <a:tc>
                  <a:txBody>
                    <a:bodyPr/>
                    <a:lstStyle/>
                    <a:p>
                      <a:pPr algn="ctr"/>
                      <a:r>
                        <a:rPr lang="en-US" sz="2400" dirty="0" smtClean="0"/>
                        <a:t>5</a:t>
                      </a:r>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F0AD00">
                          <a:lumMod val="50000"/>
                        </a:srgbClr>
                      </a:solidFill>
                      <a:prstDash val="solid"/>
                      <a:round/>
                      <a:headEnd type="none" w="med" len="med"/>
                      <a:tailEnd type="none" w="med" len="med"/>
                    </a:lnB>
                  </a:tcPr>
                </a:tc>
                <a:tc>
                  <a:txBody>
                    <a:bodyPr/>
                    <a:lstStyle/>
                    <a:p>
                      <a:r>
                        <a:rPr lang="en-US" sz="2400" dirty="0" smtClean="0"/>
                        <a:t>830L</a:t>
                      </a:r>
                      <a:r>
                        <a:rPr lang="en-US" sz="2400" baseline="0" dirty="0" smtClean="0"/>
                        <a:t> to 1010L</a:t>
                      </a:r>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F0AD00">
                          <a:lumMod val="50000"/>
                        </a:srgbClr>
                      </a:solidFill>
                      <a:prstDash val="solid"/>
                      <a:round/>
                      <a:headEnd type="none" w="med" len="med"/>
                      <a:tailEnd type="none" w="med" len="med"/>
                    </a:lnB>
                  </a:tcPr>
                </a:tc>
                <a:tc vMerge="1">
                  <a:txBody>
                    <a:bodyPr/>
                    <a:lstStyle/>
                    <a:p>
                      <a:endParaRPr lang="en-US" sz="2000" dirty="0"/>
                    </a:p>
                  </a:txBody>
                  <a:tcPr>
                    <a:solidFill>
                      <a:schemeClr val="accent1">
                        <a:lumMod val="60000"/>
                        <a:lumOff val="40000"/>
                      </a:schemeClr>
                    </a:solidFill>
                  </a:tcPr>
                </a:tc>
                <a:tc>
                  <a:txBody>
                    <a:bodyPr/>
                    <a:lstStyle/>
                    <a:p>
                      <a:pPr algn="ctr"/>
                      <a:r>
                        <a:rPr lang="en-US" sz="2400" dirty="0" smtClean="0"/>
                        <a:t>11 - 12</a:t>
                      </a:r>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F0AD00">
                          <a:lumMod val="50000"/>
                        </a:srgbClr>
                      </a:solidFill>
                      <a:prstDash val="solid"/>
                      <a:round/>
                      <a:headEnd type="none" w="med" len="med"/>
                      <a:tailEnd type="none" w="med" len="med"/>
                    </a:lnB>
                  </a:tcPr>
                </a:tc>
                <a:tc>
                  <a:txBody>
                    <a:bodyPr/>
                    <a:lstStyle/>
                    <a:p>
                      <a:r>
                        <a:rPr lang="en-US" sz="2400" dirty="0" smtClean="0"/>
                        <a:t>1185L to 1385L</a:t>
                      </a:r>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F0AD00">
                          <a:lumMod val="50000"/>
                        </a:srgbClr>
                      </a:solidFill>
                      <a:prstDash val="solid"/>
                      <a:round/>
                      <a:headEnd type="none" w="med" len="med"/>
                      <a:tailEnd type="none" w="med" len="med"/>
                    </a:lnB>
                  </a:tcPr>
                </a:tc>
              </a:tr>
              <a:tr h="683623">
                <a:tc>
                  <a:txBody>
                    <a:bodyPr/>
                    <a:lstStyle/>
                    <a:p>
                      <a:pPr algn="ctr"/>
                      <a:r>
                        <a:rPr lang="en-US" sz="2400" dirty="0" smtClean="0"/>
                        <a:t>6</a:t>
                      </a:r>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F0AD00">
                          <a:lumMod val="50000"/>
                        </a:srgbClr>
                      </a:solidFill>
                      <a:prstDash val="solid"/>
                      <a:round/>
                      <a:headEnd type="none" w="med" len="med"/>
                      <a:tailEnd type="none" w="med" len="med"/>
                    </a:lnB>
                  </a:tcPr>
                </a:tc>
                <a:tc>
                  <a:txBody>
                    <a:bodyPr/>
                    <a:lstStyle/>
                    <a:p>
                      <a:r>
                        <a:rPr lang="en-US" sz="2400" dirty="0" smtClean="0"/>
                        <a:t>925L</a:t>
                      </a:r>
                      <a:r>
                        <a:rPr lang="en-US" sz="2400" baseline="0" dirty="0" smtClean="0"/>
                        <a:t> to 1070L</a:t>
                      </a:r>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F0AD00">
                          <a:lumMod val="50000"/>
                        </a:srgbClr>
                      </a:solidFill>
                      <a:prstDash val="solid"/>
                      <a:round/>
                      <a:headEnd type="none" w="med" len="med"/>
                      <a:tailEnd type="none" w="med" len="med"/>
                    </a:lnB>
                  </a:tcPr>
                </a:tc>
                <a:tc vMerge="1">
                  <a:txBody>
                    <a:bodyPr/>
                    <a:lstStyle/>
                    <a:p>
                      <a:endParaRPr lang="en-US" sz="2000" dirty="0"/>
                    </a:p>
                  </a:txBody>
                  <a:tcPr>
                    <a:solidFill>
                      <a:schemeClr val="accent1">
                        <a:lumMod val="60000"/>
                        <a:lumOff val="40000"/>
                      </a:schemeClr>
                    </a:solidFill>
                  </a:tcPr>
                </a:tc>
                <a:tc>
                  <a:txBody>
                    <a:bodyPr/>
                    <a:lstStyle/>
                    <a:p>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785700"/>
                      </a:solidFill>
                      <a:prstDash val="solid"/>
                      <a:round/>
                      <a:headEnd type="none" w="med" len="med"/>
                      <a:tailEnd type="none" w="med" len="med"/>
                    </a:lnB>
                  </a:tcPr>
                </a:tc>
                <a:tc>
                  <a:txBody>
                    <a:bodyPr/>
                    <a:lstStyle/>
                    <a:p>
                      <a:endParaRPr lang="en-US" sz="2400" dirty="0"/>
                    </a:p>
                  </a:txBody>
                  <a:tcPr>
                    <a:lnT w="12700" cap="flat" cmpd="sng" algn="ctr">
                      <a:solidFill>
                        <a:srgbClr val="F0AD00">
                          <a:lumMod val="50000"/>
                        </a:srgbClr>
                      </a:solidFill>
                      <a:prstDash val="solid"/>
                      <a:round/>
                      <a:headEnd type="none" w="med" len="med"/>
                      <a:tailEnd type="none" w="med" len="med"/>
                    </a:lnT>
                    <a:lnB w="12700" cap="flat" cmpd="sng" algn="ctr">
                      <a:solidFill>
                        <a:srgbClr val="7857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Complexity--Qualitative</a:t>
            </a:r>
            <a:endParaRPr lang="en-US" dirty="0"/>
          </a:p>
        </p:txBody>
      </p:sp>
      <p:pic>
        <p:nvPicPr>
          <p:cNvPr id="5" name="Content Placeholder 4" descr="Quanlitative.png"/>
          <p:cNvPicPr>
            <a:picLocks noGrp="1" noChangeAspect="1"/>
          </p:cNvPicPr>
          <p:nvPr>
            <p:ph sz="half" idx="1"/>
          </p:nvPr>
        </p:nvPicPr>
        <p:blipFill>
          <a:blip r:embed="rId2" cstate="print">
            <a:clrChange>
              <a:clrFrom>
                <a:srgbClr val="FFFFFF"/>
              </a:clrFrom>
              <a:clrTo>
                <a:srgbClr val="FFFFFF">
                  <a:alpha val="0"/>
                </a:srgbClr>
              </a:clrTo>
            </a:clrChange>
          </a:blip>
          <a:stretch>
            <a:fillRect/>
          </a:stretch>
        </p:blipFill>
        <p:spPr>
          <a:xfrm>
            <a:off x="196293" y="1676400"/>
            <a:ext cx="4377323" cy="4286354"/>
          </a:xfrm>
        </p:spPr>
      </p:pic>
      <p:sp>
        <p:nvSpPr>
          <p:cNvPr id="4" name="Content Placeholder 3"/>
          <p:cNvSpPr>
            <a:spLocks noGrp="1"/>
          </p:cNvSpPr>
          <p:nvPr>
            <p:ph sz="half" idx="2"/>
          </p:nvPr>
        </p:nvSpPr>
        <p:spPr>
          <a:xfrm>
            <a:off x="4876800" y="1828800"/>
            <a:ext cx="4038600" cy="4525963"/>
          </a:xfrm>
        </p:spPr>
        <p:txBody>
          <a:bodyPr>
            <a:normAutofit fontScale="92500" lnSpcReduction="20000"/>
          </a:bodyPr>
          <a:lstStyle/>
          <a:p>
            <a:r>
              <a:rPr lang="en-US" sz="3500" dirty="0" smtClean="0"/>
              <a:t>Levels of Meaning</a:t>
            </a:r>
          </a:p>
          <a:p>
            <a:r>
              <a:rPr lang="en-US" sz="3500" dirty="0" smtClean="0">
                <a:cs typeface="Calibri"/>
              </a:rPr>
              <a:t>Structure</a:t>
            </a:r>
          </a:p>
          <a:p>
            <a:r>
              <a:rPr lang="en-US" sz="3500" dirty="0" smtClean="0">
                <a:cs typeface="Calibri"/>
              </a:rPr>
              <a:t>Organization</a:t>
            </a:r>
          </a:p>
          <a:p>
            <a:r>
              <a:rPr lang="en-US" sz="3500" dirty="0" smtClean="0">
                <a:cs typeface="Calibri"/>
              </a:rPr>
              <a:t>Language conventionality</a:t>
            </a:r>
          </a:p>
          <a:p>
            <a:r>
              <a:rPr lang="en-US" sz="3500" dirty="0" smtClean="0">
                <a:cs typeface="Calibri"/>
              </a:rPr>
              <a:t>Language clarity</a:t>
            </a:r>
          </a:p>
          <a:p>
            <a:r>
              <a:rPr lang="en-US" sz="3500" dirty="0" smtClean="0">
                <a:cs typeface="Calibri"/>
              </a:rPr>
              <a:t>Knowledge demands</a:t>
            </a:r>
          </a:p>
          <a:p>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7494"/>
            <a:ext cx="8458200" cy="1399032"/>
          </a:xfrm>
        </p:spPr>
        <p:txBody>
          <a:bodyPr/>
          <a:lstStyle/>
          <a:p>
            <a:r>
              <a:rPr lang="en-US" dirty="0" smtClean="0"/>
              <a:t>Text Complexity—Reader and Task</a:t>
            </a:r>
            <a:endParaRPr lang="en-US" dirty="0"/>
          </a:p>
        </p:txBody>
      </p:sp>
      <p:pic>
        <p:nvPicPr>
          <p:cNvPr id="5" name="Content Placeholder 4" descr="Reader and Task.png"/>
          <p:cNvPicPr>
            <a:picLocks noGrp="1" noChangeAspect="1"/>
          </p:cNvPicPr>
          <p:nvPr>
            <p:ph sz="half" idx="1"/>
          </p:nvPr>
        </p:nvPicPr>
        <p:blipFill>
          <a:blip r:embed="rId2" cstate="print">
            <a:clrChange>
              <a:clrFrom>
                <a:srgbClr val="FFFFFF"/>
              </a:clrFrom>
              <a:clrTo>
                <a:srgbClr val="FFFFFF">
                  <a:alpha val="0"/>
                </a:srgbClr>
              </a:clrTo>
            </a:clrChange>
          </a:blip>
          <a:stretch>
            <a:fillRect/>
          </a:stretch>
        </p:blipFill>
        <p:spPr>
          <a:xfrm>
            <a:off x="228600" y="1981200"/>
            <a:ext cx="4477766" cy="3777659"/>
          </a:xfrm>
        </p:spPr>
      </p:pic>
      <p:sp>
        <p:nvSpPr>
          <p:cNvPr id="4" name="Content Placeholder 3"/>
          <p:cNvSpPr>
            <a:spLocks noGrp="1"/>
          </p:cNvSpPr>
          <p:nvPr>
            <p:ph sz="half" idx="2"/>
          </p:nvPr>
        </p:nvSpPr>
        <p:spPr>
          <a:xfrm>
            <a:off x="4648200" y="1600201"/>
            <a:ext cx="4114800" cy="4648200"/>
          </a:xfrm>
        </p:spPr>
        <p:txBody>
          <a:bodyPr>
            <a:normAutofit lnSpcReduction="10000"/>
          </a:bodyPr>
          <a:lstStyle/>
          <a:p>
            <a:r>
              <a:rPr lang="en-US" sz="2800" dirty="0" smtClean="0">
                <a:cs typeface="Calibri"/>
              </a:rPr>
              <a:t>Motivation</a:t>
            </a:r>
          </a:p>
          <a:p>
            <a:r>
              <a:rPr lang="en-US" sz="2800" dirty="0" smtClean="0">
                <a:cs typeface="Calibri"/>
              </a:rPr>
              <a:t>Knowledge and experience</a:t>
            </a:r>
          </a:p>
          <a:p>
            <a:r>
              <a:rPr lang="en-US" sz="2800" dirty="0" smtClean="0">
                <a:cs typeface="Calibri"/>
              </a:rPr>
              <a:t>Purpose for reading</a:t>
            </a:r>
          </a:p>
          <a:p>
            <a:r>
              <a:rPr lang="en-US" sz="2800" dirty="0" smtClean="0">
                <a:cs typeface="Calibri"/>
                <a:hlinkClick r:id="rId3" action="ppaction://hlinkfile"/>
              </a:rPr>
              <a:t>Complexity of task assigned regarding text</a:t>
            </a:r>
            <a:endParaRPr lang="en-US" sz="2800" dirty="0" smtClean="0">
              <a:cs typeface="Calibri"/>
            </a:endParaRPr>
          </a:p>
          <a:p>
            <a:r>
              <a:rPr lang="en-US" sz="2800" dirty="0" smtClean="0">
                <a:cs typeface="Calibri"/>
              </a:rPr>
              <a:t>Complexity of questions asked regarding text</a:t>
            </a:r>
          </a:p>
        </p:txBody>
      </p:sp>
      <p:sp>
        <p:nvSpPr>
          <p:cNvPr id="6" name="Isosceles Triangle 5"/>
          <p:cNvSpPr/>
          <p:nvPr/>
        </p:nvSpPr>
        <p:spPr>
          <a:xfrm>
            <a:off x="457200" y="4495800"/>
            <a:ext cx="4114800" cy="1143000"/>
          </a:xfrm>
          <a:prstGeom prst="triangle">
            <a:avLst>
              <a:gd name="adj" fmla="val 50000"/>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2">
                    <a:lumMod val="50000"/>
                  </a:schemeClr>
                </a:solidFill>
              </a:ln>
            </a:endParaRPr>
          </a:p>
        </p:txBody>
      </p:sp>
      <p:sp>
        <p:nvSpPr>
          <p:cNvPr id="7" name="TextBox 6"/>
          <p:cNvSpPr txBox="1"/>
          <p:nvPr/>
        </p:nvSpPr>
        <p:spPr>
          <a:xfrm>
            <a:off x="838200" y="5181600"/>
            <a:ext cx="3276600" cy="477054"/>
          </a:xfrm>
          <a:prstGeom prst="rect">
            <a:avLst/>
          </a:prstGeom>
          <a:noFill/>
        </p:spPr>
        <p:txBody>
          <a:bodyPr wrap="square" rtlCol="0">
            <a:spAutoFit/>
          </a:bodyPr>
          <a:lstStyle/>
          <a:p>
            <a:pPr algn="ctr"/>
            <a:r>
              <a:rPr lang="en-US" sz="2500" b="1" dirty="0" smtClean="0">
                <a:latin typeface="Arial" pitchFamily="34" charset="0"/>
                <a:cs typeface="Arial" pitchFamily="34" charset="0"/>
              </a:rPr>
              <a:t>Reader and Task</a:t>
            </a:r>
            <a:endParaRPr lang="en-US" sz="25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r>
              <a:rPr lang="en-US" dirty="0" smtClean="0"/>
              <a:t>Updates—August 7, 2013</a:t>
            </a:r>
            <a:endParaRPr lang="en-US" dirty="0"/>
          </a:p>
        </p:txBody>
      </p:sp>
      <p:sp>
        <p:nvSpPr>
          <p:cNvPr id="3" name="Content Placeholder 2"/>
          <p:cNvSpPr>
            <a:spLocks noGrp="1"/>
          </p:cNvSpPr>
          <p:nvPr>
            <p:ph idx="1"/>
          </p:nvPr>
        </p:nvSpPr>
        <p:spPr>
          <a:xfrm>
            <a:off x="457200" y="1066800"/>
            <a:ext cx="8229600" cy="5388008"/>
          </a:xfrm>
        </p:spPr>
        <p:txBody>
          <a:bodyPr>
            <a:noAutofit/>
          </a:bodyPr>
          <a:lstStyle/>
          <a:p>
            <a:r>
              <a:rPr lang="en-US" sz="1600" b="1" dirty="0" smtClean="0"/>
              <a:t>Among the key changes announced this week is language that will be proposed to:</a:t>
            </a:r>
            <a:endParaRPr lang="en-US" sz="1600" dirty="0" smtClean="0"/>
          </a:p>
          <a:p>
            <a:r>
              <a:rPr lang="en-US" sz="1600" b="1" dirty="0" smtClean="0"/>
              <a:t>* Change the name of the standards from Pennsylvania Common Core Standards to Pennsylvania Core Standards.</a:t>
            </a:r>
            <a:r>
              <a:rPr lang="en-US" sz="1600" dirty="0" smtClean="0"/>
              <a:t> PDE and the State Board said that the change will serve to clarify that the Pennsylvania standards were developed by a group of Pennsylvania educators and while these standards reflect some components of the national Common Core standards, they are not identical. The standards will take effect upon publication in the </a:t>
            </a:r>
            <a:r>
              <a:rPr lang="en-US" sz="1600" i="1" dirty="0" smtClean="0"/>
              <a:t>Pennsylvania Bulletin.</a:t>
            </a:r>
            <a:endParaRPr lang="en-US" sz="1600" dirty="0" smtClean="0"/>
          </a:p>
          <a:p>
            <a:r>
              <a:rPr lang="en-US" sz="1600" b="1" dirty="0" smtClean="0"/>
              <a:t>* Clarify that the state standards are applicable only to public schools and do not apply to private, religious or homeschooled students.</a:t>
            </a:r>
            <a:r>
              <a:rPr lang="en-US" sz="1600" dirty="0" smtClean="0"/>
              <a:t> The regulations apply to school districts, charter and cyber charter schools, and area vocational technical schools.</a:t>
            </a:r>
          </a:p>
          <a:p>
            <a:r>
              <a:rPr lang="en-US" sz="1600" b="1" dirty="0" smtClean="0"/>
              <a:t>* Clarify that the state will not require school entities to utilize a statewide curriculum or statewide reading lists.</a:t>
            </a:r>
            <a:endParaRPr lang="en-US" sz="1600" dirty="0" smtClean="0"/>
          </a:p>
          <a:p>
            <a:r>
              <a:rPr lang="en-US" sz="1600" b="1" dirty="0" smtClean="0"/>
              <a:t>* Clarify that Pennsylvania will not participate as a governing state in any consortium for the development of a national assessment</a:t>
            </a:r>
            <a:r>
              <a:rPr lang="en-US" sz="1600" dirty="0" smtClean="0"/>
              <a:t>, except if one is deemed necessary for special education students and then only in consultation with parents, teachers and other interested parties.</a:t>
            </a:r>
          </a:p>
          <a:p>
            <a:r>
              <a:rPr lang="en-US" sz="1600" b="1" dirty="0" smtClean="0"/>
              <a:t>* Clarify that PDE will not expand the collection of student data</a:t>
            </a:r>
            <a:r>
              <a:rPr lang="en-US" sz="1600" dirty="0" smtClean="0"/>
              <a:t> and will not collect personal family data due to implementation of the standards.</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Complexity—Reader and Task</a:t>
            </a:r>
            <a:endParaRPr lang="en-US" dirty="0"/>
          </a:p>
        </p:txBody>
      </p:sp>
      <p:pic>
        <p:nvPicPr>
          <p:cNvPr id="6" name="Content Placeholder 5" descr="ReaderandTask.png"/>
          <p:cNvPicPr>
            <a:picLocks noGrp="1" noChangeAspect="1"/>
          </p:cNvPicPr>
          <p:nvPr>
            <p:ph idx="1"/>
          </p:nvPr>
        </p:nvPicPr>
        <p:blipFill>
          <a:blip r:embed="rId2" cstate="print"/>
          <a:stretch>
            <a:fillRect/>
          </a:stretch>
        </p:blipFill>
        <p:spPr>
          <a:xfrm>
            <a:off x="3886200" y="1066800"/>
            <a:ext cx="4296697" cy="5791200"/>
          </a:xfrm>
        </p:spPr>
      </p:pic>
      <p:sp>
        <p:nvSpPr>
          <p:cNvPr id="4" name="TextBox 3"/>
          <p:cNvSpPr txBox="1"/>
          <p:nvPr/>
        </p:nvSpPr>
        <p:spPr>
          <a:xfrm>
            <a:off x="990600" y="1828800"/>
            <a:ext cx="1981200" cy="369332"/>
          </a:xfrm>
          <a:prstGeom prst="rect">
            <a:avLst/>
          </a:prstGeom>
          <a:noFill/>
        </p:spPr>
        <p:txBody>
          <a:bodyPr wrap="square" rtlCol="0">
            <a:spAutoFit/>
          </a:bodyPr>
          <a:lstStyle/>
          <a:p>
            <a:r>
              <a:rPr lang="en-US" dirty="0" smtClean="0">
                <a:hlinkClick r:id="rId3"/>
              </a:rPr>
              <a:t>LDC Task</a:t>
            </a:r>
            <a:endParaRPr lang="en-US" dirty="0"/>
          </a:p>
        </p:txBody>
      </p:sp>
      <p:sp>
        <p:nvSpPr>
          <p:cNvPr id="7" name="TextBox 6"/>
          <p:cNvSpPr txBox="1"/>
          <p:nvPr/>
        </p:nvSpPr>
        <p:spPr>
          <a:xfrm>
            <a:off x="304800" y="2514600"/>
            <a:ext cx="3429000" cy="3754874"/>
          </a:xfrm>
          <a:prstGeom prst="rect">
            <a:avLst/>
          </a:prstGeom>
          <a:noFill/>
        </p:spPr>
        <p:txBody>
          <a:bodyPr wrap="square" rtlCol="0">
            <a:spAutoFit/>
          </a:bodyPr>
          <a:lstStyle/>
          <a:p>
            <a:r>
              <a:rPr lang="en-US" sz="1400" b="1" i="1" dirty="0" smtClean="0"/>
              <a:t>Maniac Magee</a:t>
            </a:r>
            <a:r>
              <a:rPr lang="en-US" sz="1400" dirty="0" smtClean="0"/>
              <a:t> is a novel written by American author </a:t>
            </a:r>
            <a:r>
              <a:rPr lang="en-US" sz="1400" dirty="0" smtClean="0">
                <a:hlinkClick r:id="rId4" tooltip="Jerry Spinelli"/>
              </a:rPr>
              <a:t>Jerry </a:t>
            </a:r>
            <a:r>
              <a:rPr lang="en-US" sz="1400" dirty="0" err="1" smtClean="0">
                <a:hlinkClick r:id="rId4" tooltip="Jerry Spinelli"/>
              </a:rPr>
              <a:t>Spinelli</a:t>
            </a:r>
            <a:r>
              <a:rPr lang="en-US" sz="1400" dirty="0" smtClean="0"/>
              <a:t> and published in 1990. Exploring themes of </a:t>
            </a:r>
            <a:r>
              <a:rPr lang="en-US" sz="1400" dirty="0" smtClean="0">
                <a:hlinkClick r:id="rId5" tooltip="Racism"/>
              </a:rPr>
              <a:t>racism</a:t>
            </a:r>
            <a:r>
              <a:rPr lang="en-US" sz="1400" dirty="0" smtClean="0"/>
              <a:t> and </a:t>
            </a:r>
            <a:r>
              <a:rPr lang="en-US" sz="1400" dirty="0" smtClean="0">
                <a:hlinkClick r:id="rId6" tooltip="Homelessness"/>
              </a:rPr>
              <a:t>homelessness</a:t>
            </a:r>
            <a:r>
              <a:rPr lang="en-US" sz="1400" dirty="0" smtClean="0"/>
              <a:t>, it follows the story of an orphaned boy looking for a home in the fictional Pennsylvania town of Two Mills. He becomes a local legend for feats of athleticism and fearlessness, and his ignorance of sharp racial boundaries in the town. The book is popular in elementary school curricula, and has been used in scholarly studies on the relationship of children to racial identity and reading. A </a:t>
            </a:r>
            <a:r>
              <a:rPr lang="en-US" sz="1400" dirty="0" smtClean="0">
                <a:hlinkClick r:id="rId7" tooltip="Maniac Magee (film)"/>
              </a:rPr>
              <a:t>film adaptation</a:t>
            </a:r>
            <a:r>
              <a:rPr lang="en-US" sz="1400" dirty="0" smtClean="0"/>
              <a:t> of </a:t>
            </a:r>
            <a:r>
              <a:rPr lang="en-US" sz="1400" i="1" dirty="0" smtClean="0"/>
              <a:t>Maniac Magee</a:t>
            </a:r>
            <a:r>
              <a:rPr lang="en-US" sz="1400" dirty="0" smtClean="0"/>
              <a:t> was released in 2003.</a:t>
            </a:r>
            <a:endParaRPr lang="en-US" sz="1400"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Text-based Answers</a:t>
            </a:r>
            <a:endParaRPr lang="en-US" dirty="0"/>
          </a:p>
        </p:txBody>
      </p:sp>
      <p:sp>
        <p:nvSpPr>
          <p:cNvPr id="3" name="Content Placeholder 2"/>
          <p:cNvSpPr>
            <a:spLocks noGrp="1"/>
          </p:cNvSpPr>
          <p:nvPr>
            <p:ph idx="1"/>
          </p:nvPr>
        </p:nvSpPr>
        <p:spPr>
          <a:xfrm>
            <a:off x="304800" y="1447800"/>
            <a:ext cx="8534400" cy="5007008"/>
          </a:xfrm>
        </p:spPr>
        <p:txBody>
          <a:bodyPr/>
          <a:lstStyle/>
          <a:p>
            <a:pPr lvl="0"/>
            <a:r>
              <a:rPr lang="en-US" dirty="0" smtClean="0">
                <a:solidFill>
                  <a:schemeClr val="accent1"/>
                </a:solidFill>
                <a:ea typeface="Arial" pitchFamily="-84" charset="0"/>
                <a:cs typeface="Arial" pitchFamily="-84" charset="0"/>
              </a:rPr>
              <a:t>Students engage in rich and rigorous evidence based conversations about text.</a:t>
            </a:r>
          </a:p>
          <a:p>
            <a:pPr lvl="1"/>
            <a:r>
              <a:rPr lang="en-US" sz="2400" dirty="0" smtClean="0"/>
              <a:t>What does it look like?</a:t>
            </a:r>
          </a:p>
          <a:p>
            <a:pPr lvl="2"/>
            <a:r>
              <a:rPr lang="en-US" dirty="0" smtClean="0"/>
              <a:t>Grade 6 Classroom </a:t>
            </a:r>
            <a:r>
              <a:rPr lang="en-US" dirty="0" smtClean="0">
                <a:hlinkClick r:id="rId3"/>
              </a:rPr>
              <a:t>Example</a:t>
            </a:r>
            <a:endParaRPr lang="en-US" dirty="0" smtClean="0"/>
          </a:p>
          <a:p>
            <a:pPr lvl="3"/>
            <a:r>
              <a:rPr lang="en-US" sz="2400" dirty="0" smtClean="0"/>
              <a:t>Child Labor </a:t>
            </a:r>
            <a:r>
              <a:rPr lang="en-US" sz="2400" dirty="0" smtClean="0">
                <a:hlinkClick r:id="rId4" action="ppaction://hlinkfile"/>
              </a:rPr>
              <a:t>Article</a:t>
            </a:r>
            <a:endParaRPr lang="en-US" sz="2400" dirty="0" smtClean="0"/>
          </a:p>
          <a:p>
            <a:pPr lvl="3"/>
            <a:r>
              <a:rPr lang="en-US" sz="2400" dirty="0" smtClean="0"/>
              <a:t>KAGAN Consensus </a:t>
            </a:r>
            <a:r>
              <a:rPr lang="en-US" sz="2400" dirty="0" smtClean="0">
                <a:hlinkClick r:id="rId5" action="ppaction://hlinkfile"/>
              </a:rPr>
              <a:t>Reflection</a:t>
            </a:r>
            <a:endParaRPr lang="en-US" sz="2400" dirty="0" smtClean="0"/>
          </a:p>
          <a:p>
            <a:pPr lvl="3"/>
            <a:endParaRPr lang="en-US" dirty="0" smtClean="0"/>
          </a:p>
          <a:p>
            <a:pPr lvl="3"/>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Text-Based Questions</a:t>
            </a:r>
            <a:endParaRPr lang="en-US" dirty="0"/>
          </a:p>
        </p:txBody>
      </p:sp>
      <p:sp>
        <p:nvSpPr>
          <p:cNvPr id="3" name="Content Placeholder 2"/>
          <p:cNvSpPr>
            <a:spLocks noGrp="1"/>
          </p:cNvSpPr>
          <p:nvPr>
            <p:ph idx="1"/>
          </p:nvPr>
        </p:nvSpPr>
        <p:spPr/>
        <p:txBody>
          <a:bodyPr/>
          <a:lstStyle/>
          <a:p>
            <a:r>
              <a:rPr lang="en-US" dirty="0" smtClean="0">
                <a:hlinkClick r:id="rId2" action="ppaction://hlinkfile"/>
              </a:rPr>
              <a:t>Guide</a:t>
            </a:r>
            <a:r>
              <a:rPr lang="en-US" dirty="0" smtClean="0"/>
              <a:t> to creating text-dependent questions</a:t>
            </a: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from Sources</a:t>
            </a:r>
            <a:endParaRPr lang="en-US" dirty="0"/>
          </a:p>
        </p:txBody>
      </p:sp>
      <p:sp>
        <p:nvSpPr>
          <p:cNvPr id="3" name="Content Placeholder 2"/>
          <p:cNvSpPr>
            <a:spLocks noGrp="1"/>
          </p:cNvSpPr>
          <p:nvPr>
            <p:ph idx="1"/>
          </p:nvPr>
        </p:nvSpPr>
        <p:spPr/>
        <p:txBody>
          <a:bodyPr/>
          <a:lstStyle/>
          <a:p>
            <a:pPr lvl="0"/>
            <a:r>
              <a:rPr lang="en-US" sz="3200" dirty="0" smtClean="0">
                <a:ea typeface="Arial" pitchFamily="-84" charset="0"/>
                <a:cs typeface="Arial" pitchFamily="-84" charset="0"/>
              </a:rPr>
              <a:t>Writing emphasizes use of evidence from sources to inform or make an argument.  </a:t>
            </a:r>
          </a:p>
          <a:p>
            <a:pPr lvl="0"/>
            <a:r>
              <a:rPr lang="en-US" sz="3200" dirty="0" smtClean="0">
                <a:ea typeface="ＭＳ Ｐゴシック" pitchFamily="-84" charset="-128"/>
                <a:cs typeface="Arial" pitchFamily="-84" charset="0"/>
              </a:rPr>
              <a:t>Museum </a:t>
            </a:r>
            <a:r>
              <a:rPr lang="en-US" sz="3200" dirty="0" smtClean="0">
                <a:ea typeface="ＭＳ Ｐゴシック" pitchFamily="-84" charset="-128"/>
                <a:cs typeface="Arial" pitchFamily="-84" charset="0"/>
                <a:hlinkClick r:id="rId2"/>
              </a:rPr>
              <a:t>Example</a:t>
            </a:r>
            <a:endParaRPr lang="en-US" sz="3200" dirty="0" smtClean="0">
              <a:ea typeface="ＭＳ Ｐゴシック" pitchFamily="-84" charset="-128"/>
              <a:cs typeface="ＭＳ Ｐゴシック" pitchFamily="-84" charset="-128"/>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Academic Vocabulary</a:t>
            </a:r>
            <a:endParaRPr lang="en-US" dirty="0"/>
          </a:p>
        </p:txBody>
      </p:sp>
      <p:sp>
        <p:nvSpPr>
          <p:cNvPr id="3" name="Content Placeholder 2"/>
          <p:cNvSpPr>
            <a:spLocks noGrp="1"/>
          </p:cNvSpPr>
          <p:nvPr>
            <p:ph idx="1"/>
          </p:nvPr>
        </p:nvSpPr>
        <p:spPr>
          <a:xfrm>
            <a:off x="685800" y="1295400"/>
            <a:ext cx="8153400" cy="5562600"/>
          </a:xfrm>
        </p:spPr>
        <p:txBody>
          <a:bodyPr>
            <a:noAutofit/>
          </a:bodyPr>
          <a:lstStyle/>
          <a:p>
            <a:r>
              <a:rPr lang="en-US" sz="2400" b="1" dirty="0" smtClean="0"/>
              <a:t>Tier 1:</a:t>
            </a:r>
            <a:r>
              <a:rPr lang="en-US" sz="2400" dirty="0" smtClean="0"/>
              <a:t>  Words acquired through every day speech, usually learned in the early grades </a:t>
            </a:r>
          </a:p>
          <a:p>
            <a:r>
              <a:rPr lang="en-US" sz="2400" b="1" dirty="0" smtClean="0"/>
              <a:t>Tier 2:</a:t>
            </a:r>
            <a:r>
              <a:rPr lang="en-US" sz="2400" dirty="0" smtClean="0"/>
              <a:t>  Academic words that appear across all types of text. These are often precise words that are used by the author in place of common words. (i.e. gallop instead of run). They change meaning with use. </a:t>
            </a:r>
          </a:p>
          <a:p>
            <a:r>
              <a:rPr lang="en-US" sz="2400" b="1" dirty="0" smtClean="0"/>
              <a:t>Tier 3:</a:t>
            </a:r>
            <a:r>
              <a:rPr lang="en-US" sz="2400" dirty="0" smtClean="0"/>
              <a:t>  Domain specific words" that are specifically tied to content. (i.e. Constitution, lava) These are typically the types of vocabulary words that are included in glossaries, highlighted in textbooks and address by teachers. They are considered difficult words important to understanding content. </a:t>
            </a:r>
          </a:p>
          <a:p>
            <a:endParaRPr lang="en-US" sz="2400" dirty="0" smtClean="0"/>
          </a:p>
          <a:p>
            <a:endParaRPr lang="en-US" sz="2400" dirty="0" smtClean="0"/>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5715000" y="2133600"/>
            <a:ext cx="2584823" cy="753295"/>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Academic Vocabulary</a:t>
            </a:r>
            <a:endParaRPr lang="en-US" dirty="0"/>
          </a:p>
        </p:txBody>
      </p:sp>
      <p:sp>
        <p:nvSpPr>
          <p:cNvPr id="3" name="Content Placeholder 2"/>
          <p:cNvSpPr>
            <a:spLocks noGrp="1"/>
          </p:cNvSpPr>
          <p:nvPr>
            <p:ph sz="half" idx="1"/>
          </p:nvPr>
        </p:nvSpPr>
        <p:spPr>
          <a:xfrm>
            <a:off x="381000" y="1447801"/>
            <a:ext cx="4724400" cy="5181600"/>
          </a:xfrm>
        </p:spPr>
        <p:txBody>
          <a:bodyPr>
            <a:normAutofit lnSpcReduction="10000"/>
          </a:bodyPr>
          <a:lstStyle/>
          <a:p>
            <a:r>
              <a:rPr lang="en-US" sz="3200" dirty="0" smtClean="0">
                <a:ea typeface="Arial" pitchFamily="-84" charset="0"/>
                <a:cs typeface="Calibri"/>
              </a:rPr>
              <a:t>Students constantly build the transferable vocabulary they need to access grade level complex texts.  This can be done effectively by spiraling like content in increasingly complex texts.</a:t>
            </a:r>
          </a:p>
          <a:p>
            <a:endParaRPr lang="en-US" dirty="0"/>
          </a:p>
        </p:txBody>
      </p:sp>
      <p:sp>
        <p:nvSpPr>
          <p:cNvPr id="8" name="Content Placeholder 7"/>
          <p:cNvSpPr>
            <a:spLocks noGrp="1"/>
          </p:cNvSpPr>
          <p:nvPr>
            <p:ph sz="half" idx="2"/>
          </p:nvPr>
        </p:nvSpPr>
        <p:spPr>
          <a:xfrm>
            <a:off x="5257800" y="3733800"/>
            <a:ext cx="3581400" cy="2667000"/>
          </a:xfrm>
        </p:spPr>
        <p:txBody>
          <a:bodyPr>
            <a:normAutofit lnSpcReduction="10000"/>
          </a:bodyPr>
          <a:lstStyle/>
          <a:p>
            <a:r>
              <a:rPr lang="en-US" dirty="0" smtClean="0"/>
              <a:t>Improving Vocabulary Grade 2 </a:t>
            </a:r>
            <a:r>
              <a:rPr lang="en-US" dirty="0" smtClean="0">
                <a:hlinkClick r:id="rId2"/>
              </a:rPr>
              <a:t>Example</a:t>
            </a:r>
            <a:endParaRPr lang="en-US" dirty="0" smtClean="0"/>
          </a:p>
          <a:p>
            <a:r>
              <a:rPr lang="en-US" dirty="0" smtClean="0"/>
              <a:t>Academic Vocabulary Grade 4 </a:t>
            </a:r>
            <a:r>
              <a:rPr lang="en-US" dirty="0" smtClean="0">
                <a:hlinkClick r:id="rId3" action="ppaction://hlinkfile"/>
              </a:rPr>
              <a:t>Example</a:t>
            </a:r>
            <a:endParaRPr lang="en-US" dirty="0" smtClean="0"/>
          </a:p>
          <a:p>
            <a:endParaRPr lang="en-US" dirty="0"/>
          </a:p>
        </p:txBody>
      </p:sp>
      <p:sp>
        <p:nvSpPr>
          <p:cNvPr id="4" name="TextBox 3"/>
          <p:cNvSpPr txBox="1"/>
          <p:nvPr/>
        </p:nvSpPr>
        <p:spPr>
          <a:xfrm>
            <a:off x="5334000" y="1676400"/>
            <a:ext cx="3124200" cy="1692771"/>
          </a:xfrm>
          <a:prstGeom prst="rect">
            <a:avLst/>
          </a:prstGeom>
          <a:noFill/>
          <a:ln w="28575">
            <a:solidFill>
              <a:schemeClr val="tx1"/>
            </a:solidFill>
          </a:ln>
        </p:spPr>
        <p:txBody>
          <a:bodyPr wrap="square" rtlCol="0">
            <a:spAutoFit/>
          </a:bodyPr>
          <a:lstStyle/>
          <a:p>
            <a:pPr marL="403225" indent="0" algn="ctr">
              <a:spcAft>
                <a:spcPts val="1200"/>
              </a:spcAft>
              <a:buNone/>
            </a:pPr>
            <a:r>
              <a:rPr lang="en-US" sz="2800" dirty="0" smtClean="0">
                <a:latin typeface="Century Gothic" pitchFamily="34" charset="0"/>
                <a:ea typeface="Arial" pitchFamily="-84" charset="0"/>
                <a:cs typeface="Calibri"/>
              </a:rPr>
              <a:t>Tier 1 Words</a:t>
            </a:r>
          </a:p>
          <a:p>
            <a:pPr marL="403225" indent="0" algn="ctr">
              <a:spcAft>
                <a:spcPts val="1200"/>
              </a:spcAft>
              <a:buNone/>
            </a:pPr>
            <a:r>
              <a:rPr lang="en-US" sz="2800" dirty="0" smtClean="0">
                <a:latin typeface="Century Gothic" pitchFamily="34" charset="0"/>
                <a:ea typeface="Arial" pitchFamily="-84" charset="0"/>
                <a:cs typeface="Calibri"/>
              </a:rPr>
              <a:t>Tier 2 Words</a:t>
            </a:r>
          </a:p>
          <a:p>
            <a:pPr marL="403225" indent="0" algn="ctr">
              <a:spcAft>
                <a:spcPts val="1200"/>
              </a:spcAft>
              <a:buNone/>
            </a:pPr>
            <a:r>
              <a:rPr lang="en-US" sz="2800" dirty="0" smtClean="0">
                <a:latin typeface="Century Gothic" pitchFamily="34" charset="0"/>
                <a:ea typeface="Arial" pitchFamily="-84" charset="0"/>
                <a:cs typeface="Calibri"/>
              </a:rPr>
              <a:t>Tier 3 Words</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designing </a:t>
            </a:r>
            <a:r>
              <a:rPr lang="en-US" dirty="0" smtClean="0">
                <a:hlinkClick r:id="rId2"/>
              </a:rPr>
              <a:t>assessments</a:t>
            </a:r>
            <a:r>
              <a:rPr lang="en-US" dirty="0" smtClean="0"/>
              <a:t>…</a:t>
            </a:r>
            <a:endParaRPr lang="en-US" dirty="0"/>
          </a:p>
        </p:txBody>
      </p:sp>
      <p:sp>
        <p:nvSpPr>
          <p:cNvPr id="3" name="Content Placeholder 2"/>
          <p:cNvSpPr>
            <a:spLocks noGrp="1"/>
          </p:cNvSpPr>
          <p:nvPr>
            <p:ph idx="1"/>
          </p:nvPr>
        </p:nvSpPr>
        <p:spPr>
          <a:xfrm>
            <a:off x="457200" y="1883621"/>
            <a:ext cx="8229600" cy="4625609"/>
          </a:xfrm>
        </p:spPr>
        <p:txBody>
          <a:bodyPr/>
          <a:lstStyle/>
          <a:p>
            <a:pPr>
              <a:spcAft>
                <a:spcPts val="1800"/>
              </a:spcAft>
            </a:pPr>
            <a:r>
              <a:rPr lang="en-US" dirty="0" smtClean="0">
                <a:cs typeface="Calibri"/>
              </a:rPr>
              <a:t>Does the task require accessing appropriately complex texts?</a:t>
            </a:r>
          </a:p>
          <a:p>
            <a:pPr>
              <a:spcAft>
                <a:spcPts val="1800"/>
              </a:spcAft>
            </a:pPr>
            <a:r>
              <a:rPr lang="en-US" dirty="0" smtClean="0">
                <a:cs typeface="Calibri"/>
              </a:rPr>
              <a:t>Does it require close reading?</a:t>
            </a:r>
          </a:p>
          <a:p>
            <a:pPr>
              <a:spcAft>
                <a:spcPts val="1800"/>
              </a:spcAft>
            </a:pPr>
            <a:r>
              <a:rPr lang="en-US" dirty="0" smtClean="0">
                <a:cs typeface="Calibri"/>
              </a:rPr>
              <a:t>Must students draw evidence from text?</a:t>
            </a:r>
          </a:p>
          <a:p>
            <a:pPr>
              <a:spcAft>
                <a:spcPts val="1800"/>
              </a:spcAft>
            </a:pPr>
            <a:r>
              <a:rPr lang="en-US" dirty="0" smtClean="0">
                <a:cs typeface="Calibri"/>
              </a:rPr>
              <a:t>Are students writing from sources?</a:t>
            </a:r>
          </a:p>
          <a:p>
            <a:pPr>
              <a:spcAft>
                <a:spcPts val="1800"/>
              </a:spcAft>
            </a:pPr>
            <a:r>
              <a:rPr lang="en-US" dirty="0" smtClean="0">
                <a:cs typeface="Calibri"/>
              </a:rPr>
              <a:t>Is there focus on academic vocabulary?</a:t>
            </a:r>
          </a:p>
          <a:p>
            <a:pPr>
              <a:spcAft>
                <a:spcPts val="1800"/>
              </a:spcAft>
              <a:buNone/>
            </a:pPr>
            <a:endParaRPr lang="en-US" dirty="0">
              <a:latin typeface="Calibri"/>
              <a:cs typeface="Calibri"/>
            </a:endParaRPr>
          </a:p>
        </p:txBody>
      </p:sp>
      <p:sp>
        <p:nvSpPr>
          <p:cNvPr id="4" name="Slide Number Placeholder 3"/>
          <p:cNvSpPr>
            <a:spLocks noGrp="1"/>
          </p:cNvSpPr>
          <p:nvPr>
            <p:ph type="sldNum" sz="quarter" idx="12"/>
          </p:nvPr>
        </p:nvSpPr>
        <p:spPr/>
        <p:txBody>
          <a:bodyPr/>
          <a:lstStyle/>
          <a:p>
            <a:fld id="{5DAEF765-582B-E848-92AA-7FE497FBCEEA}" type="slidenum">
              <a:rPr lang="en-US" smtClean="0"/>
              <a:pPr/>
              <a:t>66</a:t>
            </a:fld>
            <a:endParaRPr lang="en-US"/>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7494"/>
            <a:ext cx="9144000" cy="1399032"/>
          </a:xfrm>
        </p:spPr>
        <p:txBody>
          <a:bodyPr>
            <a:normAutofit/>
          </a:bodyPr>
          <a:lstStyle/>
          <a:p>
            <a:r>
              <a:rPr lang="en-US" sz="3800" dirty="0" smtClean="0">
                <a:hlinkClick r:id="rId2" action="ppaction://hlinkfile"/>
              </a:rPr>
              <a:t>PSSA</a:t>
            </a:r>
            <a:r>
              <a:rPr lang="en-US" sz="3800" dirty="0" smtClean="0"/>
              <a:t>—English Language Arts</a:t>
            </a:r>
            <a:endParaRPr lang="en-US" sz="3800" dirty="0"/>
          </a:p>
        </p:txBody>
      </p:sp>
      <p:sp>
        <p:nvSpPr>
          <p:cNvPr id="4" name="Slide Number Placeholder 3"/>
          <p:cNvSpPr>
            <a:spLocks noGrp="1"/>
          </p:cNvSpPr>
          <p:nvPr>
            <p:ph type="sldNum" sz="quarter" idx="12"/>
          </p:nvPr>
        </p:nvSpPr>
        <p:spPr/>
        <p:txBody>
          <a:bodyPr/>
          <a:lstStyle/>
          <a:p>
            <a:fld id="{5DAEF765-582B-E848-92AA-7FE497FBCEEA}" type="slidenum">
              <a:rPr lang="en-US" smtClean="0"/>
              <a:pPr/>
              <a:t>67</a:t>
            </a:fld>
            <a:endParaRPr lang="en-US"/>
          </a:p>
        </p:txBody>
      </p:sp>
      <p:pic>
        <p:nvPicPr>
          <p:cNvPr id="1026" name="Picture 2"/>
          <p:cNvPicPr>
            <a:picLocks noGrp="1" noChangeAspect="1" noChangeArrowheads="1"/>
          </p:cNvPicPr>
          <p:nvPr>
            <p:ph idx="1"/>
          </p:nvPr>
        </p:nvPicPr>
        <p:blipFill>
          <a:blip r:embed="rId3" cstate="print"/>
          <a:srcRect/>
          <a:stretch>
            <a:fillRect/>
          </a:stretch>
        </p:blipFill>
        <p:spPr bwMode="auto">
          <a:xfrm>
            <a:off x="685800" y="1371600"/>
            <a:ext cx="7801073" cy="4992687"/>
          </a:xfrm>
          <a:prstGeom prst="rect">
            <a:avLst/>
          </a:prstGeom>
          <a:noFill/>
          <a:ln w="9525">
            <a:noFill/>
            <a:miter lim="800000"/>
            <a:headEnd/>
            <a:tailEnd/>
          </a:ln>
        </p:spPr>
      </p:pic>
      <p:sp>
        <p:nvSpPr>
          <p:cNvPr id="6" name="TextBox 5"/>
          <p:cNvSpPr txBox="1"/>
          <p:nvPr/>
        </p:nvSpPr>
        <p:spPr>
          <a:xfrm>
            <a:off x="685800" y="6400800"/>
            <a:ext cx="6858000" cy="400110"/>
          </a:xfrm>
          <a:prstGeom prst="rect">
            <a:avLst/>
          </a:prstGeom>
          <a:noFill/>
        </p:spPr>
        <p:txBody>
          <a:bodyPr wrap="square" rtlCol="0">
            <a:spAutoFit/>
          </a:bodyPr>
          <a:lstStyle/>
          <a:p>
            <a:r>
              <a:rPr lang="en-US" sz="1000" dirty="0" smtClean="0"/>
              <a:t>http://www.portal.state.pa.us/portal/server.pt/community/state_assessment_system/20965/pennsylvania_system_of_school_assessment_(pssa)/1190526</a:t>
            </a:r>
            <a:endParaRPr lang="en-US" sz="10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a:xfrm>
            <a:off x="228600" y="1295400"/>
            <a:ext cx="8534400" cy="5562600"/>
          </a:xfrm>
        </p:spPr>
        <p:txBody>
          <a:bodyPr>
            <a:normAutofit/>
          </a:bodyPr>
          <a:lstStyle/>
          <a:p>
            <a:r>
              <a:rPr lang="en-US" dirty="0" smtClean="0">
                <a:hlinkClick r:id="rId2"/>
              </a:rPr>
              <a:t>www.achievethecore.org</a:t>
            </a:r>
            <a:r>
              <a:rPr lang="en-US" dirty="0" smtClean="0"/>
              <a:t> </a:t>
            </a:r>
          </a:p>
          <a:p>
            <a:pPr lvl="1"/>
            <a:r>
              <a:rPr lang="en-US" dirty="0" smtClean="0"/>
              <a:t>Steal these tools  </a:t>
            </a:r>
          </a:p>
          <a:p>
            <a:r>
              <a:rPr lang="en-US" dirty="0" smtClean="0">
                <a:hlinkClick r:id="rId3"/>
              </a:rPr>
              <a:t>www.parcconline.org</a:t>
            </a:r>
            <a:r>
              <a:rPr lang="en-US" dirty="0" smtClean="0"/>
              <a:t> </a:t>
            </a:r>
          </a:p>
          <a:p>
            <a:r>
              <a:rPr lang="en-US" dirty="0" smtClean="0">
                <a:hlinkClick r:id="rId4"/>
              </a:rPr>
              <a:t>http://americainclass.org</a:t>
            </a:r>
            <a:r>
              <a:rPr lang="en-US" dirty="0" smtClean="0"/>
              <a:t> </a:t>
            </a:r>
          </a:p>
          <a:p>
            <a:r>
              <a:rPr lang="en-US" dirty="0" smtClean="0">
                <a:hlinkClick r:id="rId5"/>
              </a:rPr>
              <a:t>http://educore.ascd.org</a:t>
            </a:r>
            <a:r>
              <a:rPr lang="en-US" dirty="0" smtClean="0"/>
              <a:t> </a:t>
            </a:r>
          </a:p>
          <a:p>
            <a:r>
              <a:rPr lang="en-US" dirty="0" smtClean="0">
                <a:hlinkClick r:id="rId6"/>
              </a:rPr>
              <a:t>www.ascd.org/commoncore</a:t>
            </a:r>
            <a:r>
              <a:rPr lang="en-US" dirty="0" smtClean="0"/>
              <a:t> </a:t>
            </a:r>
          </a:p>
          <a:p>
            <a:r>
              <a:rPr lang="en-US" dirty="0" smtClean="0">
                <a:hlinkClick r:id="rId7"/>
              </a:rPr>
              <a:t>www.engageny.org</a:t>
            </a:r>
            <a:r>
              <a:rPr lang="en-US" dirty="0" smtClean="0"/>
              <a:t> </a:t>
            </a:r>
          </a:p>
          <a:p>
            <a:r>
              <a:rPr lang="en-US" dirty="0" smtClean="0">
                <a:hlinkClick r:id="rId8"/>
              </a:rPr>
              <a:t>http://www.learninga-z.com/index.html</a:t>
            </a:r>
            <a:endParaRPr lang="en-US" dirty="0" smtClean="0"/>
          </a:p>
          <a:p>
            <a:r>
              <a:rPr lang="en-US" dirty="0" smtClean="0">
                <a:hlinkClick r:id="rId9"/>
              </a:rPr>
              <a:t>www.teachingchannel.org</a:t>
            </a:r>
            <a:r>
              <a:rPr lang="en-US" dirty="0" smtClean="0"/>
              <a:t> </a:t>
            </a:r>
          </a:p>
          <a:p>
            <a:r>
              <a:rPr lang="en-US" dirty="0" smtClean="0">
                <a:hlinkClick r:id="rId10"/>
              </a:rPr>
              <a:t>http://commoncore.americaachieves.org</a:t>
            </a:r>
            <a:r>
              <a:rPr lang="en-US" dirty="0" smtClean="0"/>
              <a:t> </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a:xfrm>
            <a:off x="457200" y="2362200"/>
            <a:ext cx="7696200" cy="3352800"/>
          </a:xfrm>
        </p:spPr>
        <p:txBody>
          <a:bodyPr/>
          <a:lstStyle/>
          <a:p>
            <a:r>
              <a:rPr lang="en-US" dirty="0" smtClean="0">
                <a:hlinkClick r:id="rId3"/>
              </a:rPr>
              <a:t>bcalhoun@iu08.org</a:t>
            </a:r>
          </a:p>
          <a:p>
            <a:r>
              <a:rPr lang="en-US" dirty="0" smtClean="0">
                <a:hlinkClick r:id="rId3"/>
              </a:rPr>
              <a:t>sdabbs@iu08.org</a:t>
            </a:r>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399032"/>
          </a:xfrm>
        </p:spPr>
        <p:txBody>
          <a:bodyPr/>
          <a:lstStyle/>
          <a:p>
            <a:pPr algn="ctr"/>
            <a:r>
              <a:rPr lang="en-US" dirty="0" smtClean="0"/>
              <a:t>Assessment </a:t>
            </a:r>
            <a:r>
              <a:rPr lang="en-US" dirty="0" smtClean="0">
                <a:hlinkClick r:id="rId2"/>
              </a:rPr>
              <a:t>Perspective</a:t>
            </a:r>
            <a:r>
              <a:rPr lang="en-US" dirty="0" smtClean="0"/>
              <a:t> </a:t>
            </a:r>
            <a:endParaRPr lang="en-US" dirty="0"/>
          </a:p>
        </p:txBody>
      </p:sp>
      <p:graphicFrame>
        <p:nvGraphicFramePr>
          <p:cNvPr id="4" name="Content Placeholder 3"/>
          <p:cNvGraphicFramePr>
            <a:graphicFrameLocks noGrp="1"/>
          </p:cNvGraphicFramePr>
          <p:nvPr>
            <p:ph idx="1"/>
          </p:nvPr>
        </p:nvGraphicFramePr>
        <p:xfrm>
          <a:off x="304800" y="1371600"/>
          <a:ext cx="8610600" cy="3657599"/>
        </p:xfrm>
        <a:graphic>
          <a:graphicData uri="http://schemas.openxmlformats.org/drawingml/2006/table">
            <a:tbl>
              <a:tblPr firstRow="1" bandRow="1">
                <a:tableStyleId>{5C22544A-7EE6-4342-B048-85BDC9FD1C3A}</a:tableStyleId>
              </a:tblPr>
              <a:tblGrid>
                <a:gridCol w="1722120"/>
                <a:gridCol w="1722120"/>
                <a:gridCol w="1722120"/>
                <a:gridCol w="1722120"/>
                <a:gridCol w="1722120"/>
              </a:tblGrid>
              <a:tr h="396949">
                <a:tc>
                  <a:txBody>
                    <a:bodyPr/>
                    <a:lstStyle/>
                    <a:p>
                      <a:r>
                        <a:rPr lang="en-US" dirty="0" smtClean="0"/>
                        <a:t>Class of 2017</a:t>
                      </a:r>
                      <a:endParaRPr lang="en-US" dirty="0"/>
                    </a:p>
                  </a:txBody>
                  <a:tcPr/>
                </a:tc>
                <a:tc>
                  <a:txBody>
                    <a:bodyPr/>
                    <a:lstStyle/>
                    <a:p>
                      <a:r>
                        <a:rPr lang="en-US" dirty="0" smtClean="0"/>
                        <a:t>Class of 2018</a:t>
                      </a:r>
                      <a:endParaRPr lang="en-US" dirty="0"/>
                    </a:p>
                  </a:txBody>
                  <a:tcPr/>
                </a:tc>
                <a:tc>
                  <a:txBody>
                    <a:bodyPr/>
                    <a:lstStyle/>
                    <a:p>
                      <a:r>
                        <a:rPr lang="en-US" dirty="0" smtClean="0"/>
                        <a:t>Class of 2019</a:t>
                      </a:r>
                      <a:endParaRPr lang="en-US" dirty="0"/>
                    </a:p>
                  </a:txBody>
                  <a:tcPr/>
                </a:tc>
                <a:tc>
                  <a:txBody>
                    <a:bodyPr/>
                    <a:lstStyle/>
                    <a:p>
                      <a:r>
                        <a:rPr lang="en-US" dirty="0" smtClean="0"/>
                        <a:t>Class</a:t>
                      </a:r>
                      <a:r>
                        <a:rPr lang="en-US" baseline="0" dirty="0" smtClean="0"/>
                        <a:t> of 2020</a:t>
                      </a:r>
                      <a:endParaRPr lang="en-US" dirty="0"/>
                    </a:p>
                  </a:txBody>
                  <a:tcPr/>
                </a:tc>
                <a:tc>
                  <a:txBody>
                    <a:bodyPr/>
                    <a:lstStyle/>
                    <a:p>
                      <a:r>
                        <a:rPr lang="en-US" dirty="0" smtClean="0"/>
                        <a:t>Class of 2021</a:t>
                      </a:r>
                      <a:endParaRPr lang="en-US" dirty="0"/>
                    </a:p>
                  </a:txBody>
                  <a:tcPr/>
                </a:tc>
              </a:tr>
              <a:tr h="652130">
                <a:tc>
                  <a:txBody>
                    <a:bodyPr/>
                    <a:lstStyle/>
                    <a:p>
                      <a:r>
                        <a:rPr lang="en-US" dirty="0" smtClean="0"/>
                        <a:t>Algebra I</a:t>
                      </a:r>
                      <a:endParaRPr lang="en-US" dirty="0"/>
                    </a:p>
                  </a:txBody>
                  <a:tcPr/>
                </a:tc>
                <a:tc>
                  <a:txBody>
                    <a:bodyPr/>
                    <a:lstStyle/>
                    <a:p>
                      <a:r>
                        <a:rPr lang="en-US" dirty="0" smtClean="0"/>
                        <a:t>Algebra I</a:t>
                      </a:r>
                      <a:endParaRPr lang="en-US" dirty="0"/>
                    </a:p>
                  </a:txBody>
                  <a:tcPr/>
                </a:tc>
                <a:tc>
                  <a:txBody>
                    <a:bodyPr/>
                    <a:lstStyle/>
                    <a:p>
                      <a:r>
                        <a:rPr lang="en-US" dirty="0" smtClean="0"/>
                        <a:t>Algebra I</a:t>
                      </a:r>
                      <a:endParaRPr lang="en-US" dirty="0"/>
                    </a:p>
                  </a:txBody>
                  <a:tcPr/>
                </a:tc>
                <a:tc>
                  <a:txBody>
                    <a:bodyPr/>
                    <a:lstStyle/>
                    <a:p>
                      <a:r>
                        <a:rPr lang="en-US" dirty="0" smtClean="0"/>
                        <a:t>Algebra I</a:t>
                      </a:r>
                      <a:endParaRPr lang="en-US" dirty="0"/>
                    </a:p>
                  </a:txBody>
                  <a:tcPr/>
                </a:tc>
                <a:tc>
                  <a:txBody>
                    <a:bodyPr/>
                    <a:lstStyle/>
                    <a:p>
                      <a:r>
                        <a:rPr lang="en-US" dirty="0" smtClean="0"/>
                        <a:t>Algebra I</a:t>
                      </a:r>
                      <a:endParaRPr lang="en-US" dirty="0"/>
                    </a:p>
                  </a:txBody>
                  <a:tcPr/>
                </a:tc>
              </a:tr>
              <a:tr h="652130">
                <a:tc>
                  <a:txBody>
                    <a:bodyPr/>
                    <a:lstStyle/>
                    <a:p>
                      <a:r>
                        <a:rPr lang="en-US" dirty="0" smtClean="0"/>
                        <a:t>Biology</a:t>
                      </a:r>
                      <a:endParaRPr lang="en-US" dirty="0"/>
                    </a:p>
                  </a:txBody>
                  <a:tcPr/>
                </a:tc>
                <a:tc>
                  <a:txBody>
                    <a:bodyPr/>
                    <a:lstStyle/>
                    <a:p>
                      <a:r>
                        <a:rPr lang="en-US" dirty="0" smtClean="0"/>
                        <a:t>Biology</a:t>
                      </a:r>
                      <a:endParaRPr lang="en-US" dirty="0"/>
                    </a:p>
                  </a:txBody>
                  <a:tcPr/>
                </a:tc>
                <a:tc>
                  <a:txBody>
                    <a:bodyPr/>
                    <a:lstStyle/>
                    <a:p>
                      <a:r>
                        <a:rPr lang="en-US" dirty="0" smtClean="0"/>
                        <a:t>Biology</a:t>
                      </a:r>
                      <a:endParaRPr lang="en-US" dirty="0"/>
                    </a:p>
                  </a:txBody>
                  <a:tcPr/>
                </a:tc>
                <a:tc>
                  <a:txBody>
                    <a:bodyPr/>
                    <a:lstStyle/>
                    <a:p>
                      <a:r>
                        <a:rPr lang="en-US" dirty="0" smtClean="0"/>
                        <a:t>Biology</a:t>
                      </a:r>
                      <a:endParaRPr lang="en-US" dirty="0"/>
                    </a:p>
                  </a:txBody>
                  <a:tcPr/>
                </a:tc>
                <a:tc>
                  <a:txBody>
                    <a:bodyPr/>
                    <a:lstStyle/>
                    <a:p>
                      <a:r>
                        <a:rPr lang="en-US" dirty="0" smtClean="0"/>
                        <a:t>Biology</a:t>
                      </a:r>
                      <a:endParaRPr lang="en-US" dirty="0"/>
                    </a:p>
                  </a:txBody>
                  <a:tcPr/>
                </a:tc>
              </a:tr>
              <a:tr h="652130">
                <a:tc>
                  <a:txBody>
                    <a:bodyPr/>
                    <a:lstStyle/>
                    <a:p>
                      <a:r>
                        <a:rPr lang="en-US" dirty="0" smtClean="0"/>
                        <a:t>Literature</a:t>
                      </a:r>
                      <a:endParaRPr lang="en-US" dirty="0"/>
                    </a:p>
                  </a:txBody>
                  <a:tcPr/>
                </a:tc>
                <a:tc>
                  <a:txBody>
                    <a:bodyPr/>
                    <a:lstStyle/>
                    <a:p>
                      <a:r>
                        <a:rPr lang="en-US" dirty="0" smtClean="0"/>
                        <a:t>Literature</a:t>
                      </a:r>
                      <a:endParaRPr lang="en-US" dirty="0"/>
                    </a:p>
                  </a:txBody>
                  <a:tcPr/>
                </a:tc>
                <a:tc>
                  <a:txBody>
                    <a:bodyPr/>
                    <a:lstStyle/>
                    <a:p>
                      <a:r>
                        <a:rPr lang="en-US" dirty="0" smtClean="0"/>
                        <a:t>Literature</a:t>
                      </a:r>
                      <a:endParaRPr lang="en-US" dirty="0"/>
                    </a:p>
                  </a:txBody>
                  <a:tcPr/>
                </a:tc>
                <a:tc>
                  <a:txBody>
                    <a:bodyPr/>
                    <a:lstStyle/>
                    <a:p>
                      <a:r>
                        <a:rPr lang="en-US" dirty="0" smtClean="0"/>
                        <a:t>Literature</a:t>
                      </a:r>
                      <a:endParaRPr lang="en-US" dirty="0"/>
                    </a:p>
                  </a:txBody>
                  <a:tcPr/>
                </a:tc>
                <a:tc>
                  <a:txBody>
                    <a:bodyPr/>
                    <a:lstStyle/>
                    <a:p>
                      <a:r>
                        <a:rPr lang="en-US" dirty="0" smtClean="0"/>
                        <a:t>Literature</a:t>
                      </a:r>
                      <a:endParaRPr lang="en-US" dirty="0"/>
                    </a:p>
                  </a:txBody>
                  <a:tcPr/>
                </a:tc>
              </a:tr>
              <a:tr h="652130">
                <a:tc>
                  <a:txBody>
                    <a:bodyPr/>
                    <a:lstStyle/>
                    <a:p>
                      <a:endParaRPr lang="en-US" dirty="0"/>
                    </a:p>
                  </a:txBody>
                  <a:tcPr/>
                </a:tc>
                <a:tc>
                  <a:txBody>
                    <a:bodyPr/>
                    <a:lstStyle/>
                    <a:p>
                      <a:endParaRPr lang="en-US"/>
                    </a:p>
                  </a:txBody>
                  <a:tcPr/>
                </a:tc>
                <a:tc>
                  <a:txBody>
                    <a:bodyPr/>
                    <a:lstStyle/>
                    <a:p>
                      <a:r>
                        <a:rPr lang="en-US" dirty="0" smtClean="0"/>
                        <a:t>*Composition</a:t>
                      </a:r>
                      <a:endParaRPr lang="en-US" dirty="0"/>
                    </a:p>
                  </a:txBody>
                  <a:tcPr/>
                </a:tc>
                <a:tc>
                  <a:txBody>
                    <a:bodyPr/>
                    <a:lstStyle/>
                    <a:p>
                      <a:r>
                        <a:rPr lang="en-US" dirty="0" smtClean="0"/>
                        <a:t>*Composition</a:t>
                      </a:r>
                      <a:endParaRPr lang="en-US" dirty="0"/>
                    </a:p>
                  </a:txBody>
                  <a:tcPr/>
                </a:tc>
                <a:tc>
                  <a:txBody>
                    <a:bodyPr/>
                    <a:lstStyle/>
                    <a:p>
                      <a:r>
                        <a:rPr lang="en-US" dirty="0" smtClean="0"/>
                        <a:t>*Composition</a:t>
                      </a:r>
                      <a:endParaRPr lang="en-US" dirty="0"/>
                    </a:p>
                  </a:txBody>
                  <a:tcPr/>
                </a:tc>
              </a:tr>
              <a:tr h="652130">
                <a:tc>
                  <a:txBody>
                    <a:bodyPr/>
                    <a:lstStyle/>
                    <a:p>
                      <a:endParaRPr lang="en-US"/>
                    </a:p>
                  </a:txBody>
                  <a:tcPr/>
                </a:tc>
                <a:tc>
                  <a:txBody>
                    <a:bodyPr/>
                    <a:lstStyle/>
                    <a:p>
                      <a:endParaRPr lang="en-US"/>
                    </a:p>
                  </a:txBody>
                  <a:tcPr/>
                </a:tc>
                <a:tc>
                  <a:txBody>
                    <a:bodyPr/>
                    <a:lstStyle/>
                    <a:p>
                      <a:r>
                        <a:rPr lang="en-US" dirty="0" smtClean="0"/>
                        <a:t>*Civics and Government</a:t>
                      </a:r>
                      <a:endParaRPr lang="en-US" dirty="0"/>
                    </a:p>
                  </a:txBody>
                  <a:tcPr/>
                </a:tc>
                <a:tc>
                  <a:txBody>
                    <a:bodyPr/>
                    <a:lstStyle/>
                    <a:p>
                      <a:r>
                        <a:rPr lang="en-US" dirty="0" smtClean="0"/>
                        <a:t>*Civics</a:t>
                      </a:r>
                      <a:r>
                        <a:rPr lang="en-US" baseline="0" dirty="0" smtClean="0"/>
                        <a:t> and Government</a:t>
                      </a:r>
                      <a:endParaRPr lang="en-US" dirty="0"/>
                    </a:p>
                  </a:txBody>
                  <a:tcPr/>
                </a:tc>
                <a:tc>
                  <a:txBody>
                    <a:bodyPr/>
                    <a:lstStyle/>
                    <a:p>
                      <a:r>
                        <a:rPr lang="en-US" dirty="0" smtClean="0"/>
                        <a:t>*Civics and Government</a:t>
                      </a:r>
                      <a:endParaRPr lang="en-US" dirty="0"/>
                    </a:p>
                  </a:txBody>
                  <a:tcPr/>
                </a:tc>
              </a:tr>
            </a:tbl>
          </a:graphicData>
        </a:graphic>
      </p:graphicFrame>
      <p:sp>
        <p:nvSpPr>
          <p:cNvPr id="5" name="TextBox 4"/>
          <p:cNvSpPr txBox="1"/>
          <p:nvPr/>
        </p:nvSpPr>
        <p:spPr>
          <a:xfrm>
            <a:off x="304800" y="5103674"/>
            <a:ext cx="8610600" cy="1600438"/>
          </a:xfrm>
          <a:prstGeom prst="rect">
            <a:avLst/>
          </a:prstGeom>
          <a:noFill/>
        </p:spPr>
        <p:txBody>
          <a:bodyPr wrap="square" rtlCol="0">
            <a:spAutoFit/>
          </a:bodyPr>
          <a:lstStyle/>
          <a:p>
            <a:r>
              <a:rPr lang="en-US" sz="2000" dirty="0" smtClean="0"/>
              <a:t>*Five additional Keystone Exams for voluntary use: </a:t>
            </a:r>
          </a:p>
          <a:p>
            <a:pPr algn="ctr"/>
            <a:r>
              <a:rPr lang="en-US" sz="2000" dirty="0" smtClean="0"/>
              <a:t>geometry in 2016-17, U.S. history in 2017-18, algebra II in 2018-19, chemistry in 2019-20 and world history in 2020-21</a:t>
            </a:r>
            <a:endParaRPr lang="en-US" sz="2000" dirty="0"/>
          </a:p>
          <a:p>
            <a:r>
              <a:rPr lang="en-US" sz="1600" dirty="0" smtClean="0"/>
              <a:t> </a:t>
            </a:r>
            <a:r>
              <a:rPr lang="en-US" sz="2000" dirty="0" smtClean="0"/>
              <a:t>*</a:t>
            </a:r>
            <a:r>
              <a:rPr lang="en-US" sz="1400" dirty="0" smtClean="0"/>
              <a:t>subject to available state funding for development and implementation of each assessment </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hlinkClick r:id="rId2"/>
              </a:rPr>
              <a:t>Teacher Effectiveness</a:t>
            </a:r>
            <a:r>
              <a:rPr lang="en-US" dirty="0" smtClean="0"/>
              <a:t/>
            </a:r>
            <a:br>
              <a:rPr lang="en-US" dirty="0" smtClean="0"/>
            </a:br>
            <a:r>
              <a:rPr lang="en-US" sz="1600" dirty="0" smtClean="0"/>
              <a:t>http://www.pdesas.org/Instruction/Frameworks</a:t>
            </a:r>
            <a:endParaRPr lang="en-US" sz="1600" dirty="0"/>
          </a:p>
        </p:txBody>
      </p:sp>
      <p:sp>
        <p:nvSpPr>
          <p:cNvPr id="3" name="Content Placeholder 2"/>
          <p:cNvSpPr>
            <a:spLocks noGrp="1"/>
          </p:cNvSpPr>
          <p:nvPr>
            <p:ph idx="1"/>
          </p:nvPr>
        </p:nvSpPr>
        <p:spPr/>
        <p:txBody>
          <a:bodyPr/>
          <a:lstStyle/>
          <a:p>
            <a:r>
              <a:rPr lang="en-US" dirty="0" smtClean="0">
                <a:hlinkClick r:id="rId3"/>
              </a:rPr>
              <a:t>The </a:t>
            </a:r>
            <a:r>
              <a:rPr lang="en-US" dirty="0" smtClean="0">
                <a:hlinkClick r:id="rId4" action="ppaction://hlinkfile"/>
              </a:rPr>
              <a:t>Framework </a:t>
            </a:r>
            <a:r>
              <a:rPr lang="en-US" dirty="0" smtClean="0">
                <a:hlinkClick r:id="rId3"/>
              </a:rPr>
              <a:t>for Teaching</a:t>
            </a:r>
          </a:p>
          <a:p>
            <a:r>
              <a:rPr lang="en-US" sz="1400" dirty="0" smtClean="0">
                <a:hlinkClick r:id="rId3"/>
              </a:rPr>
              <a:t>http://iu8educatoreffectiveness.wikispaces.com/ </a:t>
            </a:r>
            <a:endParaRPr lang="en-US" sz="1400" dirty="0" smtClean="0"/>
          </a:p>
          <a:p>
            <a:pPr lvl="1"/>
            <a:r>
              <a:rPr lang="en-US" dirty="0" smtClean="0"/>
              <a:t>Domain 1: Planning and Preparation</a:t>
            </a:r>
          </a:p>
          <a:p>
            <a:pPr lvl="1"/>
            <a:r>
              <a:rPr lang="en-US" dirty="0" smtClean="0"/>
              <a:t>Domain 2: Classroom Environment</a:t>
            </a:r>
          </a:p>
          <a:p>
            <a:pPr lvl="1"/>
            <a:r>
              <a:rPr lang="en-US" dirty="0" smtClean="0"/>
              <a:t>Domain 3: Instruction</a:t>
            </a:r>
          </a:p>
          <a:p>
            <a:pPr lvl="1"/>
            <a:r>
              <a:rPr lang="en-US" dirty="0" smtClean="0"/>
              <a:t>Domain 4: Professional Responsibilities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l="11053" t="13514" r="11788" b="1469"/>
          <a:stretch>
            <a:fillRect/>
          </a:stretch>
        </p:blipFill>
        <p:spPr bwMode="auto">
          <a:xfrm>
            <a:off x="1676400" y="914400"/>
            <a:ext cx="5872766" cy="5791200"/>
          </a:xfrm>
          <a:prstGeom prst="ellipse">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0"/>
            <a:ext cx="8229600" cy="1219200"/>
          </a:xfrm>
        </p:spPr>
        <p:txBody>
          <a:bodyPr/>
          <a:lstStyle/>
          <a:p>
            <a:r>
              <a:rPr lang="en-US" dirty="0" smtClean="0"/>
              <a:t>Webb’s Depth of Knowledge</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2129</TotalTime>
  <Words>3028</Words>
  <Application>Microsoft Office PowerPoint</Application>
  <PresentationFormat>On-screen Show (4:3)</PresentationFormat>
  <Paragraphs>413</Paragraphs>
  <Slides>69</Slides>
  <Notes>3</Notes>
  <HiddenSlides>0</HiddenSlides>
  <MMClips>4</MMClips>
  <ScaleCrop>false</ScaleCrop>
  <HeadingPairs>
    <vt:vector size="4" baseType="variant">
      <vt:variant>
        <vt:lpstr>Theme</vt:lpstr>
      </vt:variant>
      <vt:variant>
        <vt:i4>1</vt:i4>
      </vt:variant>
      <vt:variant>
        <vt:lpstr>Slide Titles</vt:lpstr>
      </vt:variant>
      <vt:variant>
        <vt:i4>69</vt:i4>
      </vt:variant>
    </vt:vector>
  </HeadingPairs>
  <TitlesOfParts>
    <vt:vector size="70" baseType="lpstr">
      <vt:lpstr>Verve</vt:lpstr>
      <vt:lpstr>SAS and PA Core Standards</vt:lpstr>
      <vt:lpstr>SAS Portal</vt:lpstr>
      <vt:lpstr>SAS—Teacher Tools</vt:lpstr>
      <vt:lpstr>PA Core Standards</vt:lpstr>
      <vt:lpstr>PA Core Standards</vt:lpstr>
      <vt:lpstr>Updates—August 7, 2013</vt:lpstr>
      <vt:lpstr>Assessment Perspective </vt:lpstr>
      <vt:lpstr>Teacher Effectiveness http://www.pdesas.org/Instruction/Frameworks</vt:lpstr>
      <vt:lpstr>Webb’s Depth of Knowledge</vt:lpstr>
      <vt:lpstr>Assessment @ Level 2 &amp; 3</vt:lpstr>
      <vt:lpstr>Difficulty vs. DOK</vt:lpstr>
      <vt:lpstr>Karin Hess—Webb’s DOK</vt:lpstr>
      <vt:lpstr>Common Core Rationale</vt:lpstr>
      <vt:lpstr>Common Core Math</vt:lpstr>
      <vt:lpstr>Water Jug Problem</vt:lpstr>
      <vt:lpstr>Water Jug Problem http://www.math.harvard.edu/~knill/mathmovies/index.html</vt:lpstr>
      <vt:lpstr>Standards of Mathematical Practice </vt:lpstr>
      <vt:lpstr>Grouping SMP</vt:lpstr>
      <vt:lpstr>Mathematical Rigor</vt:lpstr>
      <vt:lpstr>Buttons Task</vt:lpstr>
      <vt:lpstr>Buttons Task</vt:lpstr>
      <vt:lpstr>Button Task—Learner A</vt:lpstr>
      <vt:lpstr>Button Task—Learner B</vt:lpstr>
      <vt:lpstr>Button Task—Revisited </vt:lpstr>
      <vt:lpstr>Math—Instructional Shifts</vt:lpstr>
      <vt:lpstr>Focus</vt:lpstr>
      <vt:lpstr>Focus—Traditional US Approach</vt:lpstr>
      <vt:lpstr>Focusing attention within Numbers and Operations</vt:lpstr>
      <vt:lpstr>PA CC Math Content </vt:lpstr>
      <vt:lpstr>Coherence</vt:lpstr>
      <vt:lpstr>PA CC Math Content </vt:lpstr>
      <vt:lpstr>Fluency</vt:lpstr>
      <vt:lpstr>Math Fluencies</vt:lpstr>
      <vt:lpstr>Deep Understanding</vt:lpstr>
      <vt:lpstr>Learning the Math??</vt:lpstr>
      <vt:lpstr>Answer Getting vs. Learning Math</vt:lpstr>
      <vt:lpstr>Application </vt:lpstr>
      <vt:lpstr>Math Makeover—Dan Meyer http://www.ted.com/speakers/dan_meyer.html</vt:lpstr>
      <vt:lpstr>Dual Intensity</vt:lpstr>
      <vt:lpstr>Dual Intensity—Proficiency </vt:lpstr>
      <vt:lpstr>Effective Math Instruction</vt:lpstr>
      <vt:lpstr>K – 8 Math Standards </vt:lpstr>
      <vt:lpstr>High School Standards </vt:lpstr>
      <vt:lpstr>PA CC Math Content </vt:lpstr>
      <vt:lpstr>What is a great task?</vt:lpstr>
      <vt:lpstr>What is a great task?</vt:lpstr>
      <vt:lpstr>Task Analysis Guide</vt:lpstr>
      <vt:lpstr>Task Analysis Guide </vt:lpstr>
      <vt:lpstr>Resources</vt:lpstr>
      <vt:lpstr>ELA Core Standards</vt:lpstr>
      <vt:lpstr>ELA—Instructional Shifts</vt:lpstr>
      <vt:lpstr>Balancing Literary and Informational Texts</vt:lpstr>
      <vt:lpstr>Knowledge in the Disciplines</vt:lpstr>
      <vt:lpstr>Knowledge in the Disciplines</vt:lpstr>
      <vt:lpstr>Staircase of Complexity</vt:lpstr>
      <vt:lpstr>Text Complexity</vt:lpstr>
      <vt:lpstr>Text Complexity—Lexile </vt:lpstr>
      <vt:lpstr>Text Complexity--Qualitative</vt:lpstr>
      <vt:lpstr>Text Complexity—Reader and Task</vt:lpstr>
      <vt:lpstr>Text Complexity—Reader and Task</vt:lpstr>
      <vt:lpstr>Text-based Answers</vt:lpstr>
      <vt:lpstr>Text-Based Questions</vt:lpstr>
      <vt:lpstr>Writing from Sources</vt:lpstr>
      <vt:lpstr>Academic Vocabulary</vt:lpstr>
      <vt:lpstr>Academic Vocabulary</vt:lpstr>
      <vt:lpstr>When designing assessments…</vt:lpstr>
      <vt:lpstr>PSSA—English Language Arts</vt:lpstr>
      <vt:lpstr>Resources</vt:lpstr>
      <vt:lpstr>Questions?</vt:lpstr>
    </vt:vector>
  </TitlesOfParts>
  <Company>Appalachia Intermediate Unit 8</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SAS and PA Common Core</dc:title>
  <dc:creator>sdabbs</dc:creator>
  <cp:lastModifiedBy>sdabbs</cp:lastModifiedBy>
  <cp:revision>259</cp:revision>
  <dcterms:created xsi:type="dcterms:W3CDTF">2013-03-28T17:27:16Z</dcterms:created>
  <dcterms:modified xsi:type="dcterms:W3CDTF">2013-11-07T13:50:10Z</dcterms:modified>
</cp:coreProperties>
</file>